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93" r:id="rId10"/>
    <p:sldId id="295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9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D88"/>
    <a:srgbClr val="752417"/>
    <a:srgbClr val="340785"/>
    <a:srgbClr val="50612B"/>
    <a:srgbClr val="7F0D7F"/>
    <a:srgbClr val="375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64448"/>
        <c:axId val="161012480"/>
      </c:barChart>
      <c:catAx>
        <c:axId val="207464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1012480"/>
        <c:crosses val="autoZero"/>
        <c:auto val="1"/>
        <c:lblAlgn val="ctr"/>
        <c:lblOffset val="100"/>
        <c:noMultiLvlLbl val="0"/>
      </c:catAx>
      <c:valAx>
        <c:axId val="161012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464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9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15072"/>
        <c:axId val="207540160"/>
      </c:barChart>
      <c:catAx>
        <c:axId val="357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540160"/>
        <c:crosses val="autoZero"/>
        <c:auto val="1"/>
        <c:lblAlgn val="ctr"/>
        <c:lblOffset val="100"/>
        <c:noMultiLvlLbl val="0"/>
      </c:catAx>
      <c:valAx>
        <c:axId val="20754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715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List1!$I$9:$I$11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List1!$J$9:$J$11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61888"/>
        <c:axId val="207540736"/>
      </c:barChart>
      <c:catAx>
        <c:axId val="20746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07540736"/>
        <c:crosses val="autoZero"/>
        <c:auto val="1"/>
        <c:lblAlgn val="ctr"/>
        <c:lblOffset val="100"/>
        <c:noMultiLvlLbl val="0"/>
      </c:catAx>
      <c:valAx>
        <c:axId val="207540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0746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List1!$I$9:$I$11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List1!$J$9:$J$11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34880"/>
        <c:axId val="207543040"/>
      </c:barChart>
      <c:catAx>
        <c:axId val="12863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543040"/>
        <c:crosses val="autoZero"/>
        <c:auto val="1"/>
        <c:lblAlgn val="ctr"/>
        <c:lblOffset val="100"/>
        <c:noMultiLvlLbl val="0"/>
      </c:catAx>
      <c:valAx>
        <c:axId val="20754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34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488960"/>
        <c:axId val="35259520"/>
      </c:barChart>
      <c:catAx>
        <c:axId val="12848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259520"/>
        <c:crosses val="autoZero"/>
        <c:auto val="1"/>
        <c:lblAlgn val="ctr"/>
        <c:lblOffset val="100"/>
        <c:noMultiLvlLbl val="0"/>
      </c:catAx>
      <c:valAx>
        <c:axId val="3525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12848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'[Grafikon 5 u programu Microsoft PowerPoint]List1'!$I$9:$I$11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'[Grafikon 5 u programu Microsoft PowerPoint]List1'!$J$9:$J$11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487936"/>
        <c:axId val="35261824"/>
      </c:barChart>
      <c:catAx>
        <c:axId val="128487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261824"/>
        <c:crosses val="autoZero"/>
        <c:auto val="1"/>
        <c:lblAlgn val="ctr"/>
        <c:lblOffset val="100"/>
        <c:noMultiLvlLbl val="0"/>
      </c:catAx>
      <c:valAx>
        <c:axId val="3526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128487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'[Grafikon 2 u programu Microsoft PowerPoint]List1'!$I$9:$I$11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'[Grafikon 2 u programu Microsoft PowerPoint]List1'!$J$9:$J$11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582656"/>
        <c:axId val="35264128"/>
      </c:barChart>
      <c:catAx>
        <c:axId val="224582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35264128"/>
        <c:crosses val="autoZero"/>
        <c:auto val="1"/>
        <c:lblAlgn val="ctr"/>
        <c:lblOffset val="100"/>
        <c:noMultiLvlLbl val="0"/>
      </c:catAx>
      <c:valAx>
        <c:axId val="3526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582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'[Grafikon 3 u programu Microsoft PowerPoint]List1'!$I$9:$I$11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'[Grafikon 3 u programu Microsoft PowerPoint]List1'!$J$9:$J$11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36416"/>
        <c:axId val="166166528"/>
      </c:barChart>
      <c:catAx>
        <c:axId val="128636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6166528"/>
        <c:crosses val="autoZero"/>
        <c:auto val="1"/>
        <c:lblAlgn val="ctr"/>
        <c:lblOffset val="100"/>
        <c:noMultiLvlLbl val="0"/>
      </c:catAx>
      <c:valAx>
        <c:axId val="16616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128636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65984"/>
        <c:axId val="166169984"/>
      </c:barChart>
      <c:catAx>
        <c:axId val="20746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6169984"/>
        <c:crosses val="autoZero"/>
        <c:auto val="1"/>
        <c:lblAlgn val="ctr"/>
        <c:lblOffset val="100"/>
        <c:noMultiLvlLbl val="0"/>
      </c:catAx>
      <c:valAx>
        <c:axId val="16616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20746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74144"/>
        <c:axId val="166172288"/>
      </c:barChart>
      <c:catAx>
        <c:axId val="12877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66172288"/>
        <c:crosses val="autoZero"/>
        <c:auto val="1"/>
        <c:lblAlgn val="ctr"/>
        <c:lblOffset val="100"/>
        <c:noMultiLvlLbl val="0"/>
      </c:catAx>
      <c:valAx>
        <c:axId val="16617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774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47872"/>
        <c:axId val="207716352"/>
      </c:barChart>
      <c:catAx>
        <c:axId val="128847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716352"/>
        <c:crosses val="autoZero"/>
        <c:auto val="1"/>
        <c:lblAlgn val="ctr"/>
        <c:lblOffset val="100"/>
        <c:noMultiLvlLbl val="0"/>
      </c:catAx>
      <c:valAx>
        <c:axId val="20771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847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440448"/>
        <c:axId val="207512128"/>
      </c:barChart>
      <c:catAx>
        <c:axId val="126440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207512128"/>
        <c:crosses val="autoZero"/>
        <c:auto val="1"/>
        <c:lblAlgn val="ctr"/>
        <c:lblOffset val="100"/>
        <c:noMultiLvlLbl val="0"/>
      </c:catAx>
      <c:valAx>
        <c:axId val="20751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6440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74656"/>
        <c:axId val="207718656"/>
      </c:barChart>
      <c:catAx>
        <c:axId val="128774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718656"/>
        <c:crosses val="autoZero"/>
        <c:auto val="1"/>
        <c:lblAlgn val="ctr"/>
        <c:lblOffset val="100"/>
        <c:noMultiLvlLbl val="0"/>
      </c:catAx>
      <c:valAx>
        <c:axId val="20771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774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48384"/>
        <c:axId val="207720960"/>
      </c:barChart>
      <c:catAx>
        <c:axId val="128848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720960"/>
        <c:crosses val="autoZero"/>
        <c:auto val="1"/>
        <c:lblAlgn val="ctr"/>
        <c:lblOffset val="100"/>
        <c:noMultiLvlLbl val="0"/>
      </c:catAx>
      <c:valAx>
        <c:axId val="20772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12884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77728"/>
        <c:axId val="207723264"/>
      </c:barChart>
      <c:catAx>
        <c:axId val="128777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723264"/>
        <c:crosses val="autoZero"/>
        <c:auto val="1"/>
        <c:lblAlgn val="ctr"/>
        <c:lblOffset val="100"/>
        <c:noMultiLvlLbl val="0"/>
      </c:catAx>
      <c:valAx>
        <c:axId val="20772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777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48896"/>
        <c:axId val="224289920"/>
      </c:barChart>
      <c:catAx>
        <c:axId val="12884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24289920"/>
        <c:crosses val="autoZero"/>
        <c:auto val="1"/>
        <c:lblAlgn val="ctr"/>
        <c:lblOffset val="100"/>
        <c:noMultiLvlLbl val="0"/>
      </c:catAx>
      <c:valAx>
        <c:axId val="224289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848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355328"/>
        <c:axId val="224292224"/>
      </c:barChart>
      <c:catAx>
        <c:axId val="22435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24292224"/>
        <c:crosses val="autoZero"/>
        <c:auto val="1"/>
        <c:lblAlgn val="ctr"/>
        <c:lblOffset val="100"/>
        <c:noMultiLvlLbl val="0"/>
      </c:catAx>
      <c:valAx>
        <c:axId val="22429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355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50944"/>
        <c:axId val="224294528"/>
      </c:barChart>
      <c:catAx>
        <c:axId val="128850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24294528"/>
        <c:crosses val="autoZero"/>
        <c:auto val="1"/>
        <c:lblAlgn val="ctr"/>
        <c:lblOffset val="100"/>
        <c:noMultiLvlLbl val="0"/>
      </c:catAx>
      <c:valAx>
        <c:axId val="22429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850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50432"/>
        <c:axId val="224321536"/>
      </c:barChart>
      <c:catAx>
        <c:axId val="128850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24321536"/>
        <c:crosses val="autoZero"/>
        <c:auto val="1"/>
        <c:lblAlgn val="ctr"/>
        <c:lblOffset val="100"/>
        <c:noMultiLvlLbl val="0"/>
      </c:catAx>
      <c:valAx>
        <c:axId val="22432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128850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01120"/>
        <c:axId val="224323840"/>
      </c:barChart>
      <c:catAx>
        <c:axId val="128901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4323840"/>
        <c:crosses val="autoZero"/>
        <c:auto val="1"/>
        <c:lblAlgn val="ctr"/>
        <c:lblOffset val="100"/>
        <c:noMultiLvlLbl val="0"/>
      </c:catAx>
      <c:valAx>
        <c:axId val="22432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901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738304"/>
        <c:axId val="224326144"/>
      </c:barChart>
      <c:catAx>
        <c:axId val="224738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224326144"/>
        <c:crosses val="autoZero"/>
        <c:auto val="1"/>
        <c:lblAlgn val="ctr"/>
        <c:lblOffset val="100"/>
        <c:noMultiLvlLbl val="0"/>
      </c:catAx>
      <c:valAx>
        <c:axId val="22432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224738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03168"/>
        <c:axId val="224328448"/>
      </c:barChart>
      <c:catAx>
        <c:axId val="128903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24328448"/>
        <c:crosses val="autoZero"/>
        <c:auto val="1"/>
        <c:lblAlgn val="ctr"/>
        <c:lblOffset val="100"/>
        <c:noMultiLvlLbl val="0"/>
      </c:catAx>
      <c:valAx>
        <c:axId val="22432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90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04896"/>
        <c:axId val="207513856"/>
      </c:barChart>
      <c:catAx>
        <c:axId val="42704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513856"/>
        <c:crosses val="autoZero"/>
        <c:auto val="1"/>
        <c:lblAlgn val="ctr"/>
        <c:lblOffset val="100"/>
        <c:noMultiLvlLbl val="0"/>
      </c:catAx>
      <c:valAx>
        <c:axId val="20751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42704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06944"/>
        <c:axId val="207518464"/>
      </c:barChart>
      <c:catAx>
        <c:axId val="42706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518464"/>
        <c:crosses val="autoZero"/>
        <c:auto val="1"/>
        <c:lblAlgn val="ctr"/>
        <c:lblOffset val="100"/>
        <c:noMultiLvlLbl val="0"/>
      </c:catAx>
      <c:valAx>
        <c:axId val="20751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42706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05920"/>
        <c:axId val="207519040"/>
      </c:barChart>
      <c:catAx>
        <c:axId val="42705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519040"/>
        <c:crosses val="autoZero"/>
        <c:auto val="1"/>
        <c:lblAlgn val="ctr"/>
        <c:lblOffset val="100"/>
        <c:noMultiLvlLbl val="0"/>
      </c:catAx>
      <c:valAx>
        <c:axId val="20751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4270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13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52672"/>
        <c:axId val="170270720"/>
      </c:barChart>
      <c:catAx>
        <c:axId val="2074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70270720"/>
        <c:crosses val="autoZero"/>
        <c:auto val="1"/>
        <c:lblAlgn val="ctr"/>
        <c:lblOffset val="100"/>
        <c:noMultiLvlLbl val="0"/>
      </c:catAx>
      <c:valAx>
        <c:axId val="17027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207452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13024"/>
        <c:axId val="170276480"/>
      </c:barChart>
      <c:catAx>
        <c:axId val="3571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0276480"/>
        <c:crosses val="autoZero"/>
        <c:auto val="1"/>
        <c:lblAlgn val="ctr"/>
        <c:lblOffset val="100"/>
        <c:noMultiLvlLbl val="0"/>
      </c:catAx>
      <c:valAx>
        <c:axId val="170276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71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List1!$I$9:$I$11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List1!$J$9:$J$11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35904"/>
        <c:axId val="207514432"/>
      </c:barChart>
      <c:catAx>
        <c:axId val="128635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514432"/>
        <c:crosses val="autoZero"/>
        <c:auto val="1"/>
        <c:lblAlgn val="ctr"/>
        <c:lblOffset val="100"/>
        <c:noMultiLvlLbl val="0"/>
      </c:catAx>
      <c:valAx>
        <c:axId val="20751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35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List1!$J$9:$J$11</c:f>
              <c:strCache>
                <c:ptCount val="3"/>
                <c:pt idx="0">
                  <c:v>da</c:v>
                </c:pt>
                <c:pt idx="1">
                  <c:v>ne znam </c:v>
                </c:pt>
                <c:pt idx="2">
                  <c:v>ne </c:v>
                </c:pt>
              </c:strCache>
            </c:strRef>
          </c:cat>
          <c:val>
            <c:numRef>
              <c:f>List1!$K$9:$K$11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13536"/>
        <c:axId val="207539584"/>
      </c:barChart>
      <c:catAx>
        <c:axId val="357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7539584"/>
        <c:crosses val="autoZero"/>
        <c:auto val="1"/>
        <c:lblAlgn val="ctr"/>
        <c:lblOffset val="100"/>
        <c:noMultiLvlLbl val="0"/>
      </c:catAx>
      <c:valAx>
        <c:axId val="207539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713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24.5.2016.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bg2">
                    <a:lumMod val="25000"/>
                  </a:schemeClr>
                </a:solidFill>
              </a:rPr>
              <a:t>Istraživanje Timskog rada u nastavi u Osnovnoj školi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latin typeface="Arial Rounded MT Bold" panose="020F0704030504030204" pitchFamily="34" charset="0"/>
              </a:rPr>
              <a:t>MRKOPALJ</a:t>
            </a:r>
            <a:endParaRPr lang="hr-HR" dirty="0">
              <a:solidFill>
                <a:schemeClr val="bg2">
                  <a:lumMod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199704"/>
          </a:xfrm>
        </p:spPr>
        <p:txBody>
          <a:bodyPr>
            <a:normAutofit fontScale="70000" lnSpcReduction="20000"/>
          </a:bodyPr>
          <a:lstStyle/>
          <a:p>
            <a:r>
              <a:rPr lang="hr-HR" dirty="0">
                <a:solidFill>
                  <a:schemeClr val="bg2">
                    <a:lumMod val="25000"/>
                  </a:schemeClr>
                </a:solidFill>
              </a:rPr>
              <a:t>školska godina 2015./2016.</a:t>
            </a:r>
          </a:p>
          <a:p>
            <a:endParaRPr lang="hr-H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- istraživanje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</a:rPr>
              <a:t>provela pedagoginja </a:t>
            </a:r>
            <a:r>
              <a:rPr lang="hr-HR" dirty="0" err="1">
                <a:solidFill>
                  <a:schemeClr val="bg2">
                    <a:lumMod val="25000"/>
                  </a:schemeClr>
                </a:solidFill>
              </a:rPr>
              <a:t>ingrid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bg2">
                    <a:lumMod val="25000"/>
                  </a:schemeClr>
                </a:solidFill>
              </a:rPr>
              <a:t>šimičić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hr-HR" dirty="0" smtClean="0">
                <a:latin typeface="Arial Rounded MT Bold" panose="020F0704030504030204" pitchFamily="34" charset="0"/>
              </a:rPr>
              <a:t>.</a:t>
            </a:r>
            <a:endParaRPr lang="hr-H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7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Suradnja s roditeljima učenika kojima nismo razrednici je loša.</a:t>
            </a:r>
          </a:p>
          <a:p>
            <a:endParaRPr lang="hr-HR" dirty="0" smtClean="0"/>
          </a:p>
          <a:p>
            <a:r>
              <a:rPr lang="hr-HR" dirty="0" smtClean="0"/>
              <a:t>Roditelji se o svom djetetu </a:t>
            </a:r>
            <a:r>
              <a:rPr lang="hr-HR" dirty="0" err="1" smtClean="0"/>
              <a:t>uglasvnom</a:t>
            </a:r>
            <a:r>
              <a:rPr lang="hr-HR" dirty="0" smtClean="0"/>
              <a:t> informiraju kod razrednika</a:t>
            </a:r>
          </a:p>
          <a:p>
            <a:endParaRPr lang="hr-HR" dirty="0" smtClean="0"/>
          </a:p>
          <a:p>
            <a:r>
              <a:rPr lang="hr-HR" dirty="0" smtClean="0"/>
              <a:t>Slaba suradnja između nas učiteljica i roditelja učenika kojima niste razrednik</a:t>
            </a:r>
          </a:p>
          <a:p>
            <a:endParaRPr lang="hr-HR" dirty="0" smtClean="0"/>
          </a:p>
          <a:p>
            <a:r>
              <a:rPr lang="hr-HR" dirty="0" smtClean="0"/>
              <a:t>Malo vremena provodi se s razredom kojem niste razrednik</a:t>
            </a:r>
          </a:p>
          <a:p>
            <a:endParaRPr lang="hr-HR" dirty="0" smtClean="0"/>
          </a:p>
          <a:p>
            <a:r>
              <a:rPr lang="hr-HR" dirty="0" smtClean="0"/>
              <a:t>Teža je izmjena </a:t>
            </a:r>
            <a:r>
              <a:rPr lang="hr-HR" dirty="0"/>
              <a:t>i prilagodba na rad s više </a:t>
            </a:r>
            <a:r>
              <a:rPr lang="hr-HR" dirty="0" smtClean="0"/>
              <a:t>učitelja, za učenike s teškoćama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/>
              <a:t/>
            </a:r>
            <a:br>
              <a:rPr lang="hr-HR" sz="4400" dirty="0"/>
            </a:br>
            <a:r>
              <a:rPr lang="hr-HR" sz="3100" dirty="0" smtClean="0">
                <a:solidFill>
                  <a:schemeClr val="accent3">
                    <a:lumMod val="75000"/>
                  </a:schemeClr>
                </a:solidFill>
                <a:latin typeface="Bell MT" panose="02020503060305020303" pitchFamily="18" charset="0"/>
              </a:rPr>
              <a:t>Dodana </a:t>
            </a:r>
            <a:r>
              <a:rPr lang="hr-HR" sz="3100" dirty="0">
                <a:solidFill>
                  <a:schemeClr val="accent3">
                    <a:lumMod val="75000"/>
                  </a:schemeClr>
                </a:solidFill>
                <a:latin typeface="Bell MT" panose="02020503060305020303" pitchFamily="18" charset="0"/>
              </a:rPr>
              <a:t>mišljenja </a:t>
            </a:r>
            <a:r>
              <a:rPr lang="hr-HR" sz="3100" dirty="0" smtClean="0">
                <a:solidFill>
                  <a:schemeClr val="accent3">
                    <a:lumMod val="75000"/>
                  </a:schemeClr>
                </a:solidFill>
                <a:latin typeface="Bell MT" panose="02020503060305020303" pitchFamily="18" charset="0"/>
              </a:rPr>
              <a:t>učiteljica </a:t>
            </a:r>
            <a:r>
              <a:rPr lang="hr-HR" sz="3100" dirty="0">
                <a:solidFill>
                  <a:schemeClr val="accent3">
                    <a:lumMod val="75000"/>
                  </a:schemeClr>
                </a:solidFill>
                <a:latin typeface="Bell MT" panose="02020503060305020303" pitchFamily="18" charset="0"/>
              </a:rPr>
              <a:t/>
            </a:r>
            <a:br>
              <a:rPr lang="hr-HR" sz="3100" dirty="0">
                <a:solidFill>
                  <a:schemeClr val="accent3">
                    <a:lumMod val="75000"/>
                  </a:schemeClr>
                </a:solidFill>
                <a:latin typeface="Bell MT" panose="02020503060305020303" pitchFamily="18" charset="0"/>
              </a:rPr>
            </a:br>
            <a:r>
              <a:rPr lang="hr-HR" sz="4400" dirty="0" smtClean="0"/>
              <a:t> </a:t>
            </a:r>
            <a:r>
              <a:rPr lang="hr-HR" sz="4400" dirty="0"/>
              <a:t/>
            </a:r>
            <a:br>
              <a:rPr lang="hr-HR" sz="4400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090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5400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Učenici</a:t>
            </a:r>
          </a:p>
          <a:p>
            <a:pPr marL="0" indent="0" algn="ctr">
              <a:buNone/>
            </a:pPr>
            <a:r>
              <a:rPr lang="hr-HR" sz="5400" dirty="0" smtClean="0">
                <a:solidFill>
                  <a:srgbClr val="7030A0"/>
                </a:solidFill>
                <a:latin typeface="Freestyle Script" panose="030804020302050B0404" pitchFamily="66" charset="0"/>
              </a:rPr>
              <a:t>OŠ </a:t>
            </a:r>
            <a:r>
              <a:rPr lang="hr-HR" sz="5400" dirty="0" err="1" smtClean="0">
                <a:solidFill>
                  <a:srgbClr val="7030A0"/>
                </a:solidFill>
                <a:latin typeface="Freestyle Script" panose="030804020302050B0404" pitchFamily="66" charset="0"/>
              </a:rPr>
              <a:t>mrkopalj</a:t>
            </a:r>
            <a:endParaRPr lang="hr-HR" sz="5400" dirty="0" smtClean="0">
              <a:solidFill>
                <a:srgbClr val="7030A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6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45086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Timska nastava mi je zanimljiva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616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72535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Više sam aktivan kad smo sami u razredu</a:t>
            </a:r>
            <a:endParaRPr lang="hr-HR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1573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28818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Lakše savladavam školske zadatke , jer ih bolje razumijem</a:t>
            </a:r>
          </a:p>
        </p:txBody>
      </p:sp>
    </p:spTree>
    <p:extLst>
      <p:ext uri="{BB962C8B-B14F-4D97-AF65-F5344CB8AC3E}">
        <p14:creationId xmlns:p14="http://schemas.microsoft.com/office/powerpoint/2010/main" val="364959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23310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rgbClr val="00B050"/>
                </a:solidFill>
                <a:latin typeface="+mn-lt"/>
              </a:rPr>
              <a:t>Imam bolji uspjeh</a:t>
            </a:r>
          </a:p>
        </p:txBody>
      </p:sp>
    </p:spTree>
    <p:extLst>
      <p:ext uri="{BB962C8B-B14F-4D97-AF65-F5344CB8AC3E}">
        <p14:creationId xmlns:p14="http://schemas.microsoft.com/office/powerpoint/2010/main" val="2808158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20072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Hrvatski jezik, matematiku i prirodu i društvo bolje razumijem jer učiteljica sve pojasni</a:t>
            </a:r>
          </a:p>
        </p:txBody>
      </p:sp>
    </p:spTree>
    <p:extLst>
      <p:ext uri="{BB962C8B-B14F-4D97-AF65-F5344CB8AC3E}">
        <p14:creationId xmlns:p14="http://schemas.microsoft.com/office/powerpoint/2010/main" val="2293996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57200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Kada mi nešto nije jasno učiteljica ima više vremena da mi pojasni</a:t>
            </a:r>
          </a:p>
        </p:txBody>
      </p:sp>
    </p:spTree>
    <p:extLst>
      <p:ext uri="{BB962C8B-B14F-4D97-AF65-F5344CB8AC3E}">
        <p14:creationId xmlns:p14="http://schemas.microsoft.com/office/powerpoint/2010/main" val="1488159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22828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dirty="0">
                <a:solidFill>
                  <a:srgbClr val="041D88"/>
                </a:solidFill>
                <a:latin typeface="Arial Rounded MT Bold" panose="020F0704030504030204" pitchFamily="34" charset="0"/>
              </a:rPr>
              <a:t>Učiteljica mi uvijek nakon ispitivanja objasni što još moram naučiti</a:t>
            </a:r>
          </a:p>
        </p:txBody>
      </p:sp>
    </p:spTree>
    <p:extLst>
      <p:ext uri="{BB962C8B-B14F-4D97-AF65-F5344CB8AC3E}">
        <p14:creationId xmlns:p14="http://schemas.microsoft.com/office/powerpoint/2010/main" val="167335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61997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dirty="0">
                <a:solidFill>
                  <a:srgbClr val="37553B"/>
                </a:solidFill>
                <a:latin typeface="Arial Rounded MT Bold" panose="020F0704030504030204" pitchFamily="34" charset="0"/>
              </a:rPr>
              <a:t>Na nastavi imamo različite aktivnosti (crtanje, plakate, grupni rad, radionice)</a:t>
            </a:r>
          </a:p>
        </p:txBody>
      </p:sp>
    </p:spTree>
    <p:extLst>
      <p:ext uri="{BB962C8B-B14F-4D97-AF65-F5344CB8AC3E}">
        <p14:creationId xmlns:p14="http://schemas.microsoft.com/office/powerpoint/2010/main" val="292607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marL="0" indent="0">
              <a:buNone/>
            </a:pPr>
            <a:r>
              <a:rPr lang="hr-HR" b="1" i="1" dirty="0" smtClean="0">
                <a:solidFill>
                  <a:srgbClr val="041D88"/>
                </a:solidFill>
                <a:latin typeface="Bradley Hand ITC" panose="03070402050302030203" pitchFamily="66" charset="0"/>
              </a:rPr>
              <a:t>OŠ </a:t>
            </a:r>
            <a:r>
              <a:rPr lang="hr-HR" b="1" i="1" dirty="0" err="1" smtClean="0">
                <a:solidFill>
                  <a:srgbClr val="041D88"/>
                </a:solidFill>
                <a:latin typeface="Bradley Hand ITC" panose="03070402050302030203" pitchFamily="66" charset="0"/>
              </a:rPr>
              <a:t>Mrkopalj</a:t>
            </a:r>
            <a:r>
              <a:rPr lang="hr-HR" b="1" i="1" dirty="0" smtClean="0">
                <a:solidFill>
                  <a:srgbClr val="041D88"/>
                </a:solidFill>
                <a:latin typeface="Bradley Hand ITC" panose="03070402050302030203" pitchFamily="66" charset="0"/>
              </a:rPr>
              <a:t> bila je jedan od tri škole na kojoj je vođeno istraživanje o radu u Timskoj nastavi školske godine 2015./2016.</a:t>
            </a:r>
          </a:p>
          <a:p>
            <a:pPr marL="0" indent="0">
              <a:buNone/>
            </a:pPr>
            <a:endParaRPr lang="hr-HR" b="1" i="1" dirty="0" smtClean="0">
              <a:solidFill>
                <a:srgbClr val="041D88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hr-HR" b="1" i="1" dirty="0" smtClean="0">
                <a:solidFill>
                  <a:srgbClr val="041D88"/>
                </a:solidFill>
                <a:latin typeface="Bradley Hand ITC" panose="03070402050302030203" pitchFamily="66" charset="0"/>
              </a:rPr>
              <a:t>U istraživanju su bila 3 uzorka :</a:t>
            </a:r>
          </a:p>
          <a:p>
            <a:pPr marL="0" indent="0">
              <a:buNone/>
            </a:pPr>
            <a:r>
              <a:rPr lang="hr-HR" b="1" i="1" dirty="0">
                <a:solidFill>
                  <a:srgbClr val="041D88"/>
                </a:solidFill>
                <a:latin typeface="Bradley Hand ITC" panose="03070402050302030203" pitchFamily="66" charset="0"/>
              </a:rPr>
              <a:t>	</a:t>
            </a:r>
            <a:r>
              <a:rPr lang="hr-HR" b="1" i="1" dirty="0" smtClean="0">
                <a:solidFill>
                  <a:srgbClr val="041D88"/>
                </a:solidFill>
                <a:latin typeface="Bradley Hand ITC" panose="03070402050302030203" pitchFamily="66" charset="0"/>
              </a:rPr>
              <a:t>– učenici - 15</a:t>
            </a:r>
          </a:p>
          <a:p>
            <a:pPr marL="0" indent="0">
              <a:buNone/>
            </a:pPr>
            <a:r>
              <a:rPr lang="hr-HR" b="1" i="1" dirty="0">
                <a:solidFill>
                  <a:srgbClr val="041D88"/>
                </a:solidFill>
                <a:latin typeface="Bradley Hand ITC" panose="03070402050302030203" pitchFamily="66" charset="0"/>
              </a:rPr>
              <a:t>	</a:t>
            </a:r>
            <a:r>
              <a:rPr lang="hr-HR" b="1" i="1" dirty="0" smtClean="0">
                <a:solidFill>
                  <a:srgbClr val="041D88"/>
                </a:solidFill>
                <a:latin typeface="Bradley Hand ITC" panose="03070402050302030203" pitchFamily="66" charset="0"/>
              </a:rPr>
              <a:t>- roditelji  - 16</a:t>
            </a:r>
          </a:p>
          <a:p>
            <a:pPr marL="0" indent="0">
              <a:buNone/>
            </a:pPr>
            <a:r>
              <a:rPr lang="hr-HR" b="1" i="1" dirty="0">
                <a:solidFill>
                  <a:srgbClr val="041D88"/>
                </a:solidFill>
                <a:latin typeface="Bradley Hand ITC" panose="03070402050302030203" pitchFamily="66" charset="0"/>
              </a:rPr>
              <a:t>	</a:t>
            </a:r>
            <a:r>
              <a:rPr lang="hr-HR" b="1" i="1" dirty="0" smtClean="0">
                <a:solidFill>
                  <a:srgbClr val="041D88"/>
                </a:solidFill>
                <a:latin typeface="Bradley Hand ITC" panose="03070402050302030203" pitchFamily="66" charset="0"/>
              </a:rPr>
              <a:t>-  učitelji - 3</a:t>
            </a:r>
          </a:p>
        </p:txBody>
      </p:sp>
    </p:spTree>
    <p:extLst>
      <p:ext uri="{BB962C8B-B14F-4D97-AF65-F5344CB8AC3E}">
        <p14:creationId xmlns:p14="http://schemas.microsoft.com/office/powerpoint/2010/main" val="1192267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76258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chemeClr val="accent3"/>
                </a:solidFill>
                <a:latin typeface="Arial Rounded MT Bold" panose="020F0704030504030204" pitchFamily="34" charset="0"/>
              </a:rPr>
              <a:t>Domaća zadaća m je lakša i razumljivija</a:t>
            </a:r>
          </a:p>
        </p:txBody>
      </p:sp>
    </p:spTree>
    <p:extLst>
      <p:ext uri="{BB962C8B-B14F-4D97-AF65-F5344CB8AC3E}">
        <p14:creationId xmlns:p14="http://schemas.microsoft.com/office/powerpoint/2010/main" val="2197080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20650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Sviđa mi se što imamo više učiteljica</a:t>
            </a:r>
          </a:p>
        </p:txBody>
      </p:sp>
    </p:spTree>
    <p:extLst>
      <p:ext uri="{BB962C8B-B14F-4D97-AF65-F5344CB8AC3E}">
        <p14:creationId xmlns:p14="http://schemas.microsoft.com/office/powerpoint/2010/main" val="1143435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47074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0" dirty="0">
                <a:latin typeface="Arial Rounded MT Bold" panose="020F0704030504030204" pitchFamily="34" charset="0"/>
              </a:rPr>
              <a:t>Zanimljivo mi je  mijenjati učionice</a:t>
            </a:r>
          </a:p>
        </p:txBody>
      </p:sp>
    </p:spTree>
    <p:extLst>
      <p:ext uri="{BB962C8B-B14F-4D97-AF65-F5344CB8AC3E}">
        <p14:creationId xmlns:p14="http://schemas.microsoft.com/office/powerpoint/2010/main" val="959803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95536" y="1124744"/>
            <a:ext cx="8373616" cy="5098571"/>
          </a:xfrm>
        </p:spPr>
        <p:txBody>
          <a:bodyPr/>
          <a:lstStyle/>
          <a:p>
            <a:pPr marL="109728" indent="0">
              <a:buNone/>
            </a:pPr>
            <a:r>
              <a:rPr lang="hr-HR" sz="1800" dirty="0" smtClean="0"/>
              <a:t>Većina </a:t>
            </a:r>
            <a:r>
              <a:rPr lang="hr-HR" sz="1800" dirty="0" smtClean="0"/>
              <a:t>učenika </a:t>
            </a:r>
            <a:r>
              <a:rPr lang="hr-HR" sz="1800" dirty="0" smtClean="0"/>
              <a:t>biraju odgovor  –</a:t>
            </a:r>
            <a:r>
              <a:rPr lang="hr-HR" sz="1800" dirty="0" smtClean="0"/>
              <a:t>DA, a </a:t>
            </a:r>
            <a:r>
              <a:rPr lang="hr-HR" sz="1800" dirty="0" smtClean="0"/>
              <a:t>posebice u slijedećim tvrdnjama :</a:t>
            </a:r>
          </a:p>
          <a:p>
            <a:pPr>
              <a:buFontTx/>
              <a:buChar char="-"/>
            </a:pPr>
            <a:r>
              <a:rPr lang="hr-HR" sz="1600" dirty="0" smtClean="0"/>
              <a:t>učiteljica svima sve pojasni nakon ispitivanja,</a:t>
            </a:r>
          </a:p>
          <a:p>
            <a:pPr>
              <a:buFontTx/>
              <a:buChar char="-"/>
            </a:pPr>
            <a:r>
              <a:rPr lang="hr-HR" sz="1600" dirty="0" smtClean="0"/>
              <a:t>zanimljivost Timskog oblika rada</a:t>
            </a:r>
          </a:p>
          <a:p>
            <a:pPr marL="109728" indent="0">
              <a:buNone/>
            </a:pPr>
            <a:endParaRPr lang="hr-HR" sz="1800" dirty="0" smtClean="0"/>
          </a:p>
          <a:p>
            <a:pPr>
              <a:buFontTx/>
              <a:buChar char="-"/>
            </a:pPr>
            <a:r>
              <a:rPr lang="hr-HR" sz="1800" dirty="0" smtClean="0"/>
              <a:t>Podijeljena su mišljenja između  </a:t>
            </a:r>
            <a:r>
              <a:rPr lang="hr-HR" sz="1800" dirty="0" smtClean="0"/>
              <a:t>DA, NE ZNAM i </a:t>
            </a:r>
            <a:r>
              <a:rPr lang="hr-HR" sz="1800" dirty="0" smtClean="0"/>
              <a:t>NE u tvrdnjama:</a:t>
            </a:r>
          </a:p>
          <a:p>
            <a:pPr>
              <a:buFontTx/>
              <a:buChar char="-"/>
            </a:pPr>
            <a:r>
              <a:rPr lang="hr-HR" sz="1800" dirty="0" smtClean="0"/>
              <a:t> </a:t>
            </a:r>
            <a:r>
              <a:rPr lang="hr-HR" sz="1600" dirty="0" smtClean="0"/>
              <a:t>više sam aktivan kad smo sami u razredu </a:t>
            </a:r>
          </a:p>
          <a:p>
            <a:pPr>
              <a:buFontTx/>
              <a:buChar char="-"/>
            </a:pPr>
            <a:r>
              <a:rPr lang="hr-HR" sz="1600" dirty="0" smtClean="0"/>
              <a:t> zanimljivo mi je mijenjati učionice (u kojem ujedno ima i najviše odgovora – NE)</a:t>
            </a:r>
          </a:p>
          <a:p>
            <a:pPr marL="109728" indent="0">
              <a:buNone/>
            </a:pPr>
            <a:endParaRPr lang="hr-HR" sz="1600" dirty="0" smtClean="0"/>
          </a:p>
          <a:p>
            <a:pPr>
              <a:buFontTx/>
              <a:buChar char="-"/>
            </a:pPr>
            <a:r>
              <a:rPr lang="hr-HR" sz="1800" dirty="0" smtClean="0"/>
              <a:t>Učenici biraju – NE ZNAM, u pitanjima :</a:t>
            </a:r>
          </a:p>
          <a:p>
            <a:pPr>
              <a:buFontTx/>
              <a:buChar char="-"/>
            </a:pPr>
            <a:r>
              <a:rPr lang="hr-HR" sz="1800" dirty="0" smtClean="0"/>
              <a:t> </a:t>
            </a:r>
            <a:r>
              <a:rPr lang="hr-HR" sz="1600" dirty="0" smtClean="0"/>
              <a:t>imam bolji uspjeh;</a:t>
            </a:r>
          </a:p>
          <a:p>
            <a:pPr>
              <a:buFontTx/>
              <a:buChar char="-"/>
            </a:pPr>
            <a:r>
              <a:rPr lang="hr-HR" sz="1600" dirty="0" smtClean="0"/>
              <a:t> HJ, MA I PR bolje razumijem;</a:t>
            </a:r>
          </a:p>
          <a:p>
            <a:pPr>
              <a:buFontTx/>
              <a:buChar char="-"/>
            </a:pPr>
            <a:r>
              <a:rPr lang="hr-HR" sz="1600" dirty="0" smtClean="0"/>
              <a:t> domaća zadaća mi je </a:t>
            </a:r>
            <a:r>
              <a:rPr lang="hr-HR" sz="1600" dirty="0" smtClean="0"/>
              <a:t>lakša</a:t>
            </a:r>
          </a:p>
          <a:p>
            <a:pPr>
              <a:buFontTx/>
              <a:buChar char="-"/>
            </a:pPr>
            <a:endParaRPr lang="hr-HR" sz="1800" dirty="0" smtClean="0"/>
          </a:p>
          <a:p>
            <a:pPr>
              <a:buFontTx/>
              <a:buChar char="-"/>
            </a:pPr>
            <a:endParaRPr lang="hr-HR" sz="1800" dirty="0" smtClean="0"/>
          </a:p>
          <a:p>
            <a:pPr>
              <a:buFontTx/>
              <a:buChar char="-"/>
            </a:pPr>
            <a:endParaRPr lang="hr-HR" sz="2000" dirty="0" smtClean="0"/>
          </a:p>
          <a:p>
            <a:pPr>
              <a:buFontTx/>
              <a:buChar char="-"/>
            </a:pP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FFC000"/>
                </a:solidFill>
                <a:latin typeface="High Tower Text" panose="02040502050506030303" pitchFamily="18" charset="0"/>
              </a:rPr>
              <a:t>Zaključci - učenici</a:t>
            </a:r>
            <a:endParaRPr lang="hr-HR" sz="3200" dirty="0">
              <a:solidFill>
                <a:srgbClr val="FFC000"/>
              </a:solidFill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40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 smtClean="0">
                <a:solidFill>
                  <a:schemeClr val="accent3">
                    <a:lumMod val="75000"/>
                  </a:schemeClr>
                </a:solidFill>
                <a:latin typeface="Freestyle Script" panose="030804020302050B0404" pitchFamily="66" charset="0"/>
              </a:rPr>
              <a:t>Roditelji</a:t>
            </a:r>
          </a:p>
          <a:p>
            <a:pPr marL="0" indent="0" algn="ctr">
              <a:buNone/>
            </a:pPr>
            <a:r>
              <a:rPr lang="hr-HR" sz="4400" dirty="0" smtClean="0">
                <a:solidFill>
                  <a:schemeClr val="accent3">
                    <a:lumMod val="75000"/>
                  </a:schemeClr>
                </a:solidFill>
                <a:latin typeface="Freestyle Script" panose="030804020302050B0404" pitchFamily="66" charset="0"/>
              </a:rPr>
              <a:t>u istraživanju sudjelovalo 16 roditelja</a:t>
            </a:r>
            <a:endParaRPr lang="hr-HR" sz="4400" dirty="0">
              <a:solidFill>
                <a:schemeClr val="accent3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05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28375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Moje dijete je aktivnije u pripremi za  školu </a:t>
            </a:r>
          </a:p>
        </p:txBody>
      </p:sp>
    </p:spTree>
    <p:extLst>
      <p:ext uri="{BB962C8B-B14F-4D97-AF65-F5344CB8AC3E}">
        <p14:creationId xmlns:p14="http://schemas.microsoft.com/office/powerpoint/2010/main" val="1872704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14609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0" dirty="0">
                <a:solidFill>
                  <a:schemeClr val="bg2">
                    <a:lumMod val="25000"/>
                  </a:schemeClr>
                </a:solidFill>
              </a:rPr>
              <a:t>Moje dijete postiže bolji uspjeh</a:t>
            </a:r>
          </a:p>
        </p:txBody>
      </p:sp>
    </p:spTree>
    <p:extLst>
      <p:ext uri="{BB962C8B-B14F-4D97-AF65-F5344CB8AC3E}">
        <p14:creationId xmlns:p14="http://schemas.microsoft.com/office/powerpoint/2010/main" val="4273604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0809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Moje dijete je motiviranije</a:t>
            </a:r>
          </a:p>
        </p:txBody>
      </p:sp>
    </p:spTree>
    <p:extLst>
      <p:ext uri="{BB962C8B-B14F-4D97-AF65-F5344CB8AC3E}">
        <p14:creationId xmlns:p14="http://schemas.microsoft.com/office/powerpoint/2010/main" val="2166449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85959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Moje dijete ima više samopouzdanja</a:t>
            </a:r>
          </a:p>
        </p:txBody>
      </p:sp>
    </p:spTree>
    <p:extLst>
      <p:ext uri="{BB962C8B-B14F-4D97-AF65-F5344CB8AC3E}">
        <p14:creationId xmlns:p14="http://schemas.microsoft.com/office/powerpoint/2010/main" val="92175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8096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Učiteljice jasnije pojašnjavaju učenicima gradivo</a:t>
            </a:r>
          </a:p>
        </p:txBody>
      </p:sp>
    </p:spTree>
    <p:extLst>
      <p:ext uri="{BB962C8B-B14F-4D97-AF65-F5344CB8AC3E}">
        <p14:creationId xmlns:p14="http://schemas.microsoft.com/office/powerpoint/2010/main" val="9169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Učitelji</a:t>
            </a:r>
          </a:p>
          <a:p>
            <a:pPr marL="0" indent="0" algn="ctr">
              <a:buNone/>
            </a:pPr>
            <a:r>
              <a:rPr lang="hr-HR" sz="4400" dirty="0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OŠ </a:t>
            </a:r>
            <a:r>
              <a:rPr lang="hr-HR" sz="4400" dirty="0" err="1" smtClean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Mrkopalj</a:t>
            </a:r>
            <a:endParaRPr lang="hr-HR" sz="4400" dirty="0" smtClean="0">
              <a:solidFill>
                <a:schemeClr val="accent2">
                  <a:lumMod val="75000"/>
                </a:schemeClr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773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3418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Učiteljice se više posvećuju svakom djetetu</a:t>
            </a:r>
          </a:p>
        </p:txBody>
      </p:sp>
    </p:spTree>
    <p:extLst>
      <p:ext uri="{BB962C8B-B14F-4D97-AF65-F5344CB8AC3E}">
        <p14:creationId xmlns:p14="http://schemas.microsoft.com/office/powerpoint/2010/main" val="915676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45962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700" b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TN </a:t>
            </a:r>
            <a:r>
              <a:rPr lang="hr-HR" sz="2700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rasterećuje moje dijete od školskih sadržaja više u odnosu na rad u kombinaciji</a:t>
            </a:r>
            <a:endParaRPr lang="hr-HR" sz="3600" b="0" dirty="0">
              <a:solidFill>
                <a:schemeClr val="accent6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40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10515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dirty="0">
                <a:solidFill>
                  <a:srgbClr val="37553B"/>
                </a:solidFill>
                <a:latin typeface="Arial Rounded MT Bold" panose="020F0704030504030204" pitchFamily="34" charset="0"/>
              </a:rPr>
              <a:t>Djeci će biti lakši prijelaz u predmetnu </a:t>
            </a:r>
            <a:r>
              <a:rPr lang="hr-HR" sz="3600" b="0" dirty="0" smtClean="0">
                <a:solidFill>
                  <a:srgbClr val="37553B"/>
                </a:solidFill>
                <a:latin typeface="Arial Rounded MT Bold" panose="020F0704030504030204" pitchFamily="34" charset="0"/>
              </a:rPr>
              <a:t>nastavu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1532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83772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b="0" dirty="0" smtClean="0">
                <a:solidFill>
                  <a:schemeClr val="bg2">
                    <a:lumMod val="50000"/>
                  </a:schemeClr>
                </a:solidFill>
              </a:rPr>
              <a:t>Različiti stilovi učitelja utječu na socijalni razvoj mog djeteta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8461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56389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dirty="0" smtClean="0">
                <a:solidFill>
                  <a:srgbClr val="7F0D7F"/>
                </a:solidFill>
              </a:rPr>
              <a:t>TN </a:t>
            </a:r>
            <a:r>
              <a:rPr lang="hr-HR" sz="2000" dirty="0">
                <a:solidFill>
                  <a:srgbClr val="7F0D7F"/>
                </a:solidFill>
              </a:rPr>
              <a:t>omogućuje mi kontakt sa svakim učiteljem radi čega imam bolji uvid u trud, mogućnosti i sposobnosti mog djeteta*</a:t>
            </a:r>
          </a:p>
        </p:txBody>
      </p:sp>
    </p:spTree>
    <p:extLst>
      <p:ext uri="{BB962C8B-B14F-4D97-AF65-F5344CB8AC3E}">
        <p14:creationId xmlns:p14="http://schemas.microsoft.com/office/powerpoint/2010/main" val="10657726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01804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0" dirty="0">
                <a:solidFill>
                  <a:srgbClr val="50612B"/>
                </a:solidFill>
              </a:rPr>
              <a:t>Mislim da se zadaća zadaje  uravnoteženo (optimalno obzirom na obujam gradiva kroz tjedan</a:t>
            </a:r>
            <a:r>
              <a:rPr lang="hr-HR" sz="2400" b="0" dirty="0" smtClean="0">
                <a:solidFill>
                  <a:srgbClr val="50612B"/>
                </a:solidFill>
              </a:rPr>
              <a:t>)</a:t>
            </a:r>
            <a:endParaRPr lang="hr-HR" sz="2400" b="0" dirty="0">
              <a:solidFill>
                <a:srgbClr val="5061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99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8023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dirty="0">
                <a:solidFill>
                  <a:srgbClr val="340785"/>
                </a:solidFill>
              </a:rPr>
              <a:t>Komunikacija sa učiteljima olakšava mi shvaćanje obveza mog djeteta </a:t>
            </a:r>
            <a:r>
              <a:rPr lang="hr-HR" sz="3600" i="1" dirty="0"/>
              <a:t>*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513324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35623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dirty="0">
                <a:solidFill>
                  <a:srgbClr val="752417"/>
                </a:solidFill>
              </a:rPr>
              <a:t>Komunikacija sa učiteljima olakšava mi shvaćanje odgovornosti </a:t>
            </a:r>
            <a:r>
              <a:rPr lang="hr-HR" sz="3600" b="0" dirty="0" smtClean="0">
                <a:solidFill>
                  <a:srgbClr val="752417"/>
                </a:solidFill>
              </a:rPr>
              <a:t>učitelja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42211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921692"/>
              </p:ext>
            </p:extLst>
          </p:nvPr>
        </p:nvGraphicFramePr>
        <p:xfrm>
          <a:off x="1623060" y="1916832"/>
          <a:ext cx="6045284" cy="3373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185"/>
                <a:gridCol w="3690435"/>
                <a:gridCol w="553240"/>
                <a:gridCol w="646314"/>
                <a:gridCol w="531110"/>
              </a:tblGrid>
              <a:tr h="49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Ne 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Ne znam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da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    9.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Različiti stilovi učitelja utječu na socijalni razvoj mog djeteta*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338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*TN omogućuje mi kontakt sa svakim učiteljem radi čega imam bolji uvid u trud, mogućnosti i sposobnosti mog djeteta*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225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11.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Mislim da se zadaća zadaje  uravnoteženo (optimalno obzirom na obujam gradiva kroz tjedan)*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225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12.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Komunikacija sa učiteljima olakšava mi shvaćanje obveza mog djeteta *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225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13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Komunikacija sa učiteljima olakšava mi shvaćanje odgovornosti učitelja*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7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Roditelji 1. razreda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03837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r>
              <a:rPr lang="hr-HR" sz="2000" dirty="0" smtClean="0"/>
              <a:t>U svim pitanjima prevladavaju potvrdni odgovori, a ponajviše u pitanju koje se odnosi na lakši prijelaz sa razredne na predmetnu </a:t>
            </a:r>
            <a:r>
              <a:rPr lang="hr-HR" sz="2000" dirty="0" smtClean="0"/>
              <a:t>nastavu, što govori o tome da su roditelji zadovoljni radom TN.</a:t>
            </a:r>
            <a:endParaRPr lang="hr-HR" sz="2000" dirty="0" smtClean="0"/>
          </a:p>
          <a:p>
            <a:pPr marL="109728" indent="0">
              <a:buNone/>
            </a:pPr>
            <a:endParaRPr lang="hr-HR" sz="2000" dirty="0" smtClean="0"/>
          </a:p>
          <a:p>
            <a:r>
              <a:rPr lang="hr-HR" sz="2000" dirty="0" smtClean="0"/>
              <a:t>Od </a:t>
            </a:r>
            <a:r>
              <a:rPr lang="hr-HR" sz="2000"/>
              <a:t>16 </a:t>
            </a:r>
            <a:r>
              <a:rPr lang="hr-HR" sz="2000" smtClean="0"/>
              <a:t>roditelja, njih 4 </a:t>
            </a:r>
            <a:r>
              <a:rPr lang="hr-HR" sz="2000" dirty="0"/>
              <a:t>smatra </a:t>
            </a:r>
            <a:r>
              <a:rPr lang="hr-HR" sz="2000" dirty="0" smtClean="0"/>
              <a:t>da </a:t>
            </a:r>
            <a:r>
              <a:rPr lang="hr-HR" sz="2000" dirty="0" smtClean="0"/>
              <a:t>TN </a:t>
            </a:r>
            <a:r>
              <a:rPr lang="hr-HR" sz="2000" dirty="0" smtClean="0"/>
              <a:t>ne omogućuje bolju suradnju sa učiteljima</a:t>
            </a:r>
          </a:p>
          <a:p>
            <a:pPr marL="109728" indent="0">
              <a:buNone/>
            </a:pPr>
            <a:endParaRPr lang="hr-HR" sz="2000" dirty="0" smtClean="0"/>
          </a:p>
          <a:p>
            <a:r>
              <a:rPr lang="hr-HR" sz="2000" dirty="0" smtClean="0"/>
              <a:t>Podijeljena mišljenja između NE ZNAM i DA su ponajviše u prvih 7 pitanja koji se odnose na poučavanje, motivaciju, bolji uspjeh njihove djece, samopouzdanje, jasnije poučavanje i posvećivanje učiteljica svakom </a:t>
            </a:r>
            <a:r>
              <a:rPr lang="hr-HR" sz="2000" dirty="0" smtClean="0"/>
              <a:t>djetetu</a:t>
            </a:r>
          </a:p>
          <a:p>
            <a:pPr marL="109728" indent="0">
              <a:buNone/>
            </a:pPr>
            <a:endParaRPr lang="hr-HR" sz="2000" dirty="0"/>
          </a:p>
          <a:p>
            <a:pPr marL="109728" indent="0">
              <a:buNone/>
            </a:pPr>
            <a:endParaRPr lang="hr-HR" sz="2000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48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</a:rPr>
              <a:t>Zaključci – roditelji </a:t>
            </a:r>
            <a:endParaRPr lang="hr-HR" sz="3200" dirty="0">
              <a:solidFill>
                <a:schemeClr val="accent6">
                  <a:lumMod val="60000"/>
                  <a:lumOff val="40000"/>
                </a:schemeClr>
              </a:solidFill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5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814807"/>
              </p:ext>
            </p:extLst>
          </p:nvPr>
        </p:nvGraphicFramePr>
        <p:xfrm>
          <a:off x="2934192" y="3212976"/>
          <a:ext cx="5997352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avokutnik 6"/>
          <p:cNvSpPr/>
          <p:nvPr/>
        </p:nvSpPr>
        <p:spPr>
          <a:xfrm>
            <a:off x="683568" y="33265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i="1" dirty="0" smtClean="0"/>
              <a:t>- Timska </a:t>
            </a:r>
            <a:r>
              <a:rPr lang="hr-HR" i="1" dirty="0"/>
              <a:t>nastava je dinamična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- </a:t>
            </a:r>
            <a:r>
              <a:rPr lang="hr-HR" i="1" dirty="0"/>
              <a:t>Kvalitetnija je provedba obrazovnih predmeta (HJ, M, </a:t>
            </a:r>
            <a:r>
              <a:rPr lang="hr-HR" i="1" dirty="0" err="1"/>
              <a:t>PiD</a:t>
            </a:r>
            <a:r>
              <a:rPr lang="hr-HR" i="1" dirty="0"/>
              <a:t>, EJ)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- </a:t>
            </a:r>
            <a:r>
              <a:rPr lang="hr-HR" i="1" dirty="0"/>
              <a:t>U Timskoj nastavi imam više vremena za posvetiti se svakom pojedinom učeniku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- </a:t>
            </a:r>
            <a:r>
              <a:rPr lang="hr-HR" i="1" dirty="0"/>
              <a:t>Imam više vremena za obradu i utvrđivanje pojedine nastavne jedinice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- </a:t>
            </a:r>
            <a:r>
              <a:rPr lang="hr-HR" i="1" dirty="0"/>
              <a:t>U zasebnim razrednim odjelima učenici bolje savladavaju sadržaje H</a:t>
            </a:r>
            <a:r>
              <a:rPr lang="hr-HR" sz="1400" i="1" dirty="0"/>
              <a:t>J, M, </a:t>
            </a:r>
            <a:r>
              <a:rPr lang="hr-HR" sz="1400" i="1" dirty="0" err="1"/>
              <a:t>PiD</a:t>
            </a:r>
            <a:r>
              <a:rPr lang="hr-HR" sz="1400" i="1" dirty="0"/>
              <a:t>, EJ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642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7146"/>
              </p:ext>
            </p:extLst>
          </p:nvPr>
        </p:nvGraphicFramePr>
        <p:xfrm>
          <a:off x="1722004" y="3068960"/>
          <a:ext cx="6923112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ravokutnik 7"/>
          <p:cNvSpPr/>
          <p:nvPr/>
        </p:nvSpPr>
        <p:spPr>
          <a:xfrm>
            <a:off x="611560" y="295505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i="1" dirty="0" smtClean="0"/>
              <a:t>- </a:t>
            </a:r>
            <a:r>
              <a:rPr lang="hr-HR" sz="1400" i="1" dirty="0" smtClean="0"/>
              <a:t>Razvijaju </a:t>
            </a:r>
            <a:r>
              <a:rPr lang="hr-HR" sz="1400" i="1" dirty="0"/>
              <a:t>se učiteljske kompetencije obzirom na Timsko djelovanje (stručno-predmetne, organizacijske, međuljudske, </a:t>
            </a:r>
            <a:r>
              <a:rPr lang="hr-HR" sz="1400" i="1" dirty="0" err="1"/>
              <a:t>prosocijalne</a:t>
            </a:r>
            <a:r>
              <a:rPr lang="hr-HR" sz="1400" i="1" dirty="0"/>
              <a:t>)</a:t>
            </a: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 smtClean="0"/>
              <a:t>- </a:t>
            </a:r>
            <a:r>
              <a:rPr lang="hr-HR" sz="1400" i="1" dirty="0" smtClean="0"/>
              <a:t>TN </a:t>
            </a:r>
            <a:r>
              <a:rPr lang="hr-HR" sz="1400" i="1" dirty="0"/>
              <a:t>daje mi više kreativnog prostora za pronalaženje novih načina rada s učenicima</a:t>
            </a: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 smtClean="0"/>
              <a:t>- </a:t>
            </a:r>
            <a:r>
              <a:rPr lang="hr-HR" sz="1400" i="1" dirty="0" smtClean="0"/>
              <a:t>Učenici </a:t>
            </a:r>
            <a:r>
              <a:rPr lang="hr-HR" sz="1400" i="1" dirty="0"/>
              <a:t>postižu bolji uspjeh</a:t>
            </a: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 smtClean="0"/>
              <a:t>- </a:t>
            </a:r>
            <a:r>
              <a:rPr lang="hr-HR" sz="1400" i="1" dirty="0" smtClean="0"/>
              <a:t>Domaća </a:t>
            </a:r>
            <a:r>
              <a:rPr lang="hr-HR" sz="1400" i="1" dirty="0"/>
              <a:t>zadaća zadaje se iz svih predmeta u skladu sa obujmom gradiva. </a:t>
            </a: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 smtClean="0"/>
              <a:t>- </a:t>
            </a:r>
            <a:r>
              <a:rPr lang="hr-HR" sz="1400" i="1" dirty="0" smtClean="0"/>
              <a:t>TN </a:t>
            </a:r>
            <a:r>
              <a:rPr lang="hr-HR" sz="1400" i="1" dirty="0"/>
              <a:t>omogućuje mi kvalitetnije upoznavanje predmeta kojeg predajem</a:t>
            </a:r>
            <a:br>
              <a:rPr lang="hr-HR" sz="1400" i="1" dirty="0"/>
            </a:br>
            <a:r>
              <a:rPr lang="hr-HR" sz="1400" i="1" dirty="0" smtClean="0"/>
              <a:t>- Učenici </a:t>
            </a:r>
            <a:r>
              <a:rPr lang="hr-HR" sz="1400" i="1" dirty="0"/>
              <a:t>su aktivniji na nastavi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75714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71197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Učenici više razvijaju samopouzdanje</a:t>
            </a:r>
          </a:p>
        </p:txBody>
      </p:sp>
    </p:spTree>
    <p:extLst>
      <p:ext uri="{BB962C8B-B14F-4D97-AF65-F5344CB8AC3E}">
        <p14:creationId xmlns:p14="http://schemas.microsoft.com/office/powerpoint/2010/main" val="81870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3053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chemeClr val="accent2">
                    <a:lumMod val="75000"/>
                  </a:schemeClr>
                </a:solidFill>
              </a:rPr>
              <a:t>Ostvaruje se uža suradnja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s </a:t>
            </a:r>
            <a:r>
              <a:rPr lang="hr-HR" sz="2800" dirty="0">
                <a:solidFill>
                  <a:schemeClr val="accent2">
                    <a:lumMod val="75000"/>
                  </a:schemeClr>
                </a:solidFill>
              </a:rPr>
              <a:t>drugim učiteljima RN</a:t>
            </a:r>
          </a:p>
        </p:txBody>
      </p:sp>
    </p:spTree>
    <p:extLst>
      <p:ext uri="{BB962C8B-B14F-4D97-AF65-F5344CB8AC3E}">
        <p14:creationId xmlns:p14="http://schemas.microsoft.com/office/powerpoint/2010/main" val="327653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6756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>
                <a:solidFill>
                  <a:schemeClr val="accent3"/>
                </a:solidFill>
                <a:latin typeface="+mn-lt"/>
              </a:rPr>
              <a:t>Bolje razumijem pojedinog učenika obzirom na ostvarenu suradnju s roditeljima </a:t>
            </a:r>
          </a:p>
        </p:txBody>
      </p:sp>
    </p:spTree>
    <p:extLst>
      <p:ext uri="{BB962C8B-B14F-4D97-AF65-F5344CB8AC3E}">
        <p14:creationId xmlns:p14="http://schemas.microsoft.com/office/powerpoint/2010/main" val="228357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97971"/>
          </a:xfrm>
        </p:spPr>
        <p:txBody>
          <a:bodyPr>
            <a:normAutofit fontScale="85000" lnSpcReduction="20000"/>
          </a:bodyPr>
          <a:lstStyle/>
          <a:p>
            <a:r>
              <a:rPr lang="hr-HR" sz="2000" dirty="0" smtClean="0"/>
              <a:t>Sve tri učiteljice </a:t>
            </a:r>
            <a:r>
              <a:rPr lang="hr-HR" sz="2000" dirty="0" smtClean="0"/>
              <a:t>potvrđuju slijedeće tvrdnje </a:t>
            </a:r>
            <a:r>
              <a:rPr lang="hr-HR" sz="2000" dirty="0" smtClean="0"/>
              <a:t>:</a:t>
            </a:r>
          </a:p>
          <a:p>
            <a:pPr marL="109728" indent="0">
              <a:buNone/>
            </a:pPr>
            <a:r>
              <a:rPr lang="hr-HR" sz="1800" dirty="0" smtClean="0"/>
              <a:t>-  timski oblik rada </a:t>
            </a:r>
            <a:r>
              <a:rPr lang="hr-HR" sz="1800" dirty="0" smtClean="0"/>
              <a:t>je </a:t>
            </a:r>
            <a:r>
              <a:rPr lang="hr-HR" sz="1800" dirty="0" smtClean="0"/>
              <a:t>dinamičniji; </a:t>
            </a:r>
          </a:p>
          <a:p>
            <a:pPr>
              <a:buFontTx/>
              <a:buChar char="-"/>
            </a:pPr>
            <a:r>
              <a:rPr lang="hr-HR" sz="1800" dirty="0" smtClean="0"/>
              <a:t>kvalitetnija </a:t>
            </a:r>
            <a:r>
              <a:rPr lang="hr-HR" sz="1800" dirty="0" smtClean="0"/>
              <a:t>je provedba </a:t>
            </a:r>
            <a:r>
              <a:rPr lang="hr-HR" sz="1800" dirty="0" smtClean="0"/>
              <a:t>obrazovnih predmeta </a:t>
            </a:r>
          </a:p>
          <a:p>
            <a:pPr>
              <a:buFontTx/>
              <a:buChar char="-"/>
            </a:pPr>
            <a:r>
              <a:rPr lang="hr-HR" sz="1800" dirty="0" smtClean="0"/>
              <a:t>učenicima su obrazovni predmeti jasniji  kada se poučavaju u zasebnim razrednim odjelima;</a:t>
            </a:r>
          </a:p>
          <a:p>
            <a:pPr>
              <a:buFontTx/>
              <a:buChar char="-"/>
            </a:pPr>
            <a:r>
              <a:rPr lang="hr-HR" sz="1800" dirty="0" smtClean="0"/>
              <a:t>više vremena učiteljice imaju za obradu sadržaja </a:t>
            </a:r>
          </a:p>
          <a:p>
            <a:pPr>
              <a:buFontTx/>
              <a:buChar char="-"/>
            </a:pPr>
            <a:r>
              <a:rPr lang="hr-HR" sz="1800" dirty="0" smtClean="0"/>
              <a:t>posvećivanje svakom učeniku posebno</a:t>
            </a:r>
          </a:p>
          <a:p>
            <a:pPr marL="109728" indent="0">
              <a:buNone/>
            </a:pPr>
            <a:endParaRPr lang="hr-HR" sz="1800" dirty="0" smtClean="0"/>
          </a:p>
          <a:p>
            <a:r>
              <a:rPr lang="hr-HR" sz="2000" dirty="0" smtClean="0"/>
              <a:t>2 učiteljice su neodlučne kada se postavlja pitanje </a:t>
            </a:r>
            <a:r>
              <a:rPr lang="hr-HR" sz="2000" dirty="0" smtClean="0"/>
              <a:t>o razvoju samopouzdanja učenika</a:t>
            </a:r>
          </a:p>
          <a:p>
            <a:pPr marL="109728" indent="0">
              <a:buNone/>
            </a:pPr>
            <a:endParaRPr lang="hr-HR" sz="2000" dirty="0" smtClean="0"/>
          </a:p>
          <a:p>
            <a:r>
              <a:rPr lang="hr-HR" sz="2000" dirty="0" smtClean="0"/>
              <a:t>Podijeljena su mišljenja u 15. pitanju koje se odnosi na bolje razumijevanje učenika obzirom na ostvarenu suradnju s roditeljima</a:t>
            </a:r>
            <a:r>
              <a:rPr lang="hr-HR" sz="2000" dirty="0"/>
              <a:t> </a:t>
            </a:r>
            <a:r>
              <a:rPr lang="hr-HR" sz="2000" dirty="0" smtClean="0"/>
              <a:t>(svaka učiteljica odabrala je po jedan ponuđeni odgovor (</a:t>
            </a:r>
            <a:r>
              <a:rPr lang="hr-HR" sz="2000" i="1" dirty="0" smtClean="0"/>
              <a:t>ne, ne znam i da)</a:t>
            </a:r>
          </a:p>
          <a:p>
            <a:pPr marL="109728" indent="0">
              <a:buNone/>
            </a:pPr>
            <a:endParaRPr lang="hr-HR" sz="2000" dirty="0" smtClean="0"/>
          </a:p>
          <a:p>
            <a:r>
              <a:rPr lang="hr-HR" sz="2000" dirty="0" smtClean="0"/>
              <a:t>Jedna učiteljica smatra da se na ovaj način NE ostvaruje bolja suradnja s drugim učiteljicama RN</a:t>
            </a:r>
            <a:r>
              <a:rPr lang="hr-HR" sz="2000" dirty="0" smtClean="0"/>
              <a:t>;</a:t>
            </a:r>
          </a:p>
          <a:p>
            <a:endParaRPr lang="hr-HR" sz="2000" dirty="0"/>
          </a:p>
          <a:p>
            <a:pPr marL="109728" indent="0">
              <a:buNone/>
            </a:pPr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041D88"/>
                </a:solidFill>
              </a:rPr>
              <a:t>Zaključci - učitelji</a:t>
            </a:r>
            <a:endParaRPr lang="hr-HR" sz="3200" dirty="0">
              <a:solidFill>
                <a:srgbClr val="041D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24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756</Words>
  <Application>Microsoft Office PowerPoint</Application>
  <PresentationFormat>Prikaz na zaslonu (4:3)</PresentationFormat>
  <Paragraphs>125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39</vt:i4>
      </vt:variant>
    </vt:vector>
  </HeadingPairs>
  <TitlesOfParts>
    <vt:vector size="40" baseType="lpstr">
      <vt:lpstr>Gomilanje</vt:lpstr>
      <vt:lpstr>Istraživanje Timskog rada u nastavi u Osnovnoj školi MRKOPALJ</vt:lpstr>
      <vt:lpstr>PowerPointova prezentacija</vt:lpstr>
      <vt:lpstr>PowerPointova prezentacija</vt:lpstr>
      <vt:lpstr>PowerPointova prezentacija</vt:lpstr>
      <vt:lpstr>PowerPointova prezentacija</vt:lpstr>
      <vt:lpstr>Učenici više razvijaju samopouzdanje</vt:lpstr>
      <vt:lpstr>Ostvaruje se uža suradnja  s drugim učiteljima RN</vt:lpstr>
      <vt:lpstr>Bolje razumijem pojedinog učenika obzirom na ostvarenu suradnju s roditeljima </vt:lpstr>
      <vt:lpstr>Zaključci - učitelji</vt:lpstr>
      <vt:lpstr>  Dodana mišljenja učiteljica    </vt:lpstr>
      <vt:lpstr>PowerPointova prezentacija</vt:lpstr>
      <vt:lpstr>Timska nastava mi je zanimljiva</vt:lpstr>
      <vt:lpstr>Više sam aktivan kad smo sami u razredu</vt:lpstr>
      <vt:lpstr>Lakše savladavam školske zadatke , jer ih bolje razumijem</vt:lpstr>
      <vt:lpstr>Imam bolji uspjeh</vt:lpstr>
      <vt:lpstr>Hrvatski jezik, matematiku i prirodu i društvo bolje razumijem jer učiteljica sve pojasni</vt:lpstr>
      <vt:lpstr>Kada mi nešto nije jasno učiteljica ima više vremena da mi pojasni</vt:lpstr>
      <vt:lpstr>Učiteljica mi uvijek nakon ispitivanja objasni što još moram naučiti</vt:lpstr>
      <vt:lpstr>Na nastavi imamo različite aktivnosti (crtanje, plakate, grupni rad, radionice)</vt:lpstr>
      <vt:lpstr>Domaća zadaća m je lakša i razumljivija</vt:lpstr>
      <vt:lpstr>Sviđa mi se što imamo više učiteljica</vt:lpstr>
      <vt:lpstr>Zanimljivo mi je  mijenjati učionice</vt:lpstr>
      <vt:lpstr>Zaključci - učenici</vt:lpstr>
      <vt:lpstr>PowerPointova prezentacija</vt:lpstr>
      <vt:lpstr>Moje dijete je aktivnije u pripremi za  školu </vt:lpstr>
      <vt:lpstr>Moje dijete postiže bolji uspjeh</vt:lpstr>
      <vt:lpstr>Moje dijete je motiviranije</vt:lpstr>
      <vt:lpstr>Moje dijete ima više samopouzdanja</vt:lpstr>
      <vt:lpstr>Učiteljice jasnije pojašnjavaju učenicima gradivo</vt:lpstr>
      <vt:lpstr>Učiteljice se više posvećuju svakom djetetu</vt:lpstr>
      <vt:lpstr>TN rasterećuje moje dijete od školskih sadržaja više u odnosu na rad u kombinaciji</vt:lpstr>
      <vt:lpstr>Djeci će biti lakši prijelaz u predmetnu nastavu</vt:lpstr>
      <vt:lpstr>Različiti stilovi učitelja utječu na socijalni razvoj mog djeteta</vt:lpstr>
      <vt:lpstr>TN omogućuje mi kontakt sa svakim učiteljem radi čega imam bolji uvid u trud, mogućnosti i sposobnosti mog djeteta*</vt:lpstr>
      <vt:lpstr>Mislim da se zadaća zadaje  uravnoteženo (optimalno obzirom na obujam gradiva kroz tjedan)</vt:lpstr>
      <vt:lpstr>Komunikacija sa učiteljima olakšava mi shvaćanje obveza mog djeteta *</vt:lpstr>
      <vt:lpstr>Komunikacija sa učiteljima olakšava mi shvaćanje odgovornosti učitelja</vt:lpstr>
      <vt:lpstr>Roditelji 1. razreda</vt:lpstr>
      <vt:lpstr>Zaključci – roditelji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 mrkopalj</dc:title>
  <dc:creator>Ingrid</dc:creator>
  <cp:lastModifiedBy>Ingrid</cp:lastModifiedBy>
  <cp:revision>39</cp:revision>
  <dcterms:created xsi:type="dcterms:W3CDTF">2016-04-05T08:27:33Z</dcterms:created>
  <dcterms:modified xsi:type="dcterms:W3CDTF">2016-05-24T06:37:40Z</dcterms:modified>
</cp:coreProperties>
</file>