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5" r:id="rId10"/>
    <p:sldId id="271" r:id="rId11"/>
    <p:sldId id="272" r:id="rId12"/>
    <p:sldId id="276" r:id="rId13"/>
    <p:sldId id="264" r:id="rId14"/>
    <p:sldId id="266" r:id="rId15"/>
    <p:sldId id="267" r:id="rId16"/>
    <p:sldId id="268" r:id="rId17"/>
    <p:sldId id="270" r:id="rId18"/>
    <p:sldId id="269" r:id="rId19"/>
    <p:sldId id="263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16.9.2020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RAD PO PRILAGODBI          SADRŽAJA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6400800" cy="1752600"/>
          </a:xfrm>
        </p:spPr>
        <p:txBody>
          <a:bodyPr>
            <a:normAutofit/>
          </a:bodyPr>
          <a:lstStyle/>
          <a:p>
            <a:r>
              <a:rPr lang="hr-HR" sz="2000" dirty="0" smtClean="0"/>
              <a:t>Predavanje pripremila : Ingrid </a:t>
            </a:r>
            <a:r>
              <a:rPr lang="hr-HR" sz="2000" dirty="0" err="1" smtClean="0"/>
              <a:t>Šimičić</a:t>
            </a:r>
            <a:r>
              <a:rPr lang="hr-HR" sz="2000" dirty="0" smtClean="0"/>
              <a:t>, pedagoginja 		</a:t>
            </a:r>
            <a:r>
              <a:rPr lang="hr-HR" sz="2000" dirty="0"/>
              <a:t> </a:t>
            </a:r>
            <a:r>
              <a:rPr lang="hr-HR" sz="2000" dirty="0" smtClean="0"/>
              <a:t>           Škole</a:t>
            </a:r>
          </a:p>
          <a:p>
            <a:r>
              <a:rPr lang="hr-HR" sz="2000" dirty="0" smtClean="0"/>
              <a:t>   		rujan 2020.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7973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125344"/>
          <a:ext cx="8229599" cy="4567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8145"/>
                <a:gridCol w="1279722"/>
                <a:gridCol w="1968804"/>
                <a:gridCol w="1575043"/>
                <a:gridCol w="1968804"/>
                <a:gridCol w="689081"/>
              </a:tblGrid>
              <a:tr h="630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Mjesec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Sadržaj edukacije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(područja/ teme/ključni pojmovi)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Cilje/evi za učenika/cu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(obrazovna postignuća)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Aktivnosti za učenika/cu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Strategije podrške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(prilagodba metoda, sredstava, oblika, postupaka, zahtjeva) 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Ostvarene zadaće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0"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hr-HR" sz="900" b="1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937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5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211411"/>
          <a:ext cx="8229600" cy="4252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29600"/>
              </a:tblGrid>
              <a:tr h="110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Praćenje i procjena postignuća učenika u IOOP</a:t>
                      </a: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(sažeti prikaz postignuća na kraju polugodišta, šk.god.)</a:t>
                      </a: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Sudjelovanje učenika i samovrednovanje</a:t>
                      </a: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(osvrt na uključenost učenika u izvedenim oblicima rada, nastave, motiviranost učenika/ce i dr.)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5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effectLst/>
                          <a:latin typeface="Times New Roman"/>
                          <a:ea typeface="Times New Roman"/>
                        </a:rPr>
                        <a:t>Uključivanje roditelj/stratelja/pomoćnika</a:t>
                      </a:r>
                      <a:r>
                        <a:rPr lang="hr-HR" sz="1000" b="1"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r>
                        <a:rPr lang="hr-HR" sz="1000">
                          <a:effectLst/>
                          <a:latin typeface="Times New Roman"/>
                          <a:ea typeface="Times New Roman"/>
                        </a:rPr>
                        <a:t>(osvrt na uključenost roditelja/staratelja/pomoćnika, osvrt na strategije rada kod kuće, priprema aktivnosti za potrebe škole)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dirty="0">
                          <a:effectLst/>
                          <a:latin typeface="Times New Roman"/>
                          <a:ea typeface="Times New Roman"/>
                        </a:rPr>
                        <a:t>Preporuke za nastavak rada</a:t>
                      </a:r>
                      <a:r>
                        <a:rPr lang="hr-HR" sz="1000" dirty="0">
                          <a:effectLst/>
                          <a:latin typeface="Times New Roman"/>
                          <a:ea typeface="Times New Roman"/>
                        </a:rPr>
                        <a:t> (uspješne strategije i napredak učenika, razlozi o kojima treba voditi brigu, sljedeći koraci):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hr-H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64" marR="59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4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9906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4.2. IOOP - </a:t>
            </a:r>
            <a:r>
              <a:rPr lang="hr-HR" sz="3600" i="1" u="sng" dirty="0" smtClean="0"/>
              <a:t>EVIDENCIJA</a:t>
            </a:r>
            <a:endParaRPr lang="hr-HR" sz="3600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Razrednici trebaju u e-imenik pod imenom i prezimenom učenika u </a:t>
            </a:r>
            <a:r>
              <a:rPr lang="hr-HR" u="sng" dirty="0">
                <a:solidFill>
                  <a:srgbClr val="C00000"/>
                </a:solidFill>
              </a:rPr>
              <a:t>izborniku – osobni podaci</a:t>
            </a:r>
            <a:r>
              <a:rPr lang="hr-HR" dirty="0"/>
              <a:t>, pod zabilješku staviti : </a:t>
            </a:r>
            <a:r>
              <a:rPr lang="hr-HR" dirty="0">
                <a:solidFill>
                  <a:srgbClr val="FF0000"/>
                </a:solidFill>
              </a:rPr>
              <a:t>klasa, </a:t>
            </a:r>
            <a:r>
              <a:rPr lang="hr-HR" dirty="0" err="1">
                <a:solidFill>
                  <a:srgbClr val="FF0000"/>
                </a:solidFill>
              </a:rPr>
              <a:t>urbroj</a:t>
            </a:r>
            <a:r>
              <a:rPr lang="hr-HR" dirty="0">
                <a:solidFill>
                  <a:srgbClr val="FF0000"/>
                </a:solidFill>
              </a:rPr>
              <a:t>, datum Rješenja, koji program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Učitelji za svakog učenika s teškoćama trebaju pisati slijedeće: </a:t>
            </a:r>
          </a:p>
          <a:p>
            <a:pPr marL="0" indent="0">
              <a:buNone/>
            </a:pPr>
            <a:r>
              <a:rPr lang="hr-HR" dirty="0"/>
              <a:t>	- u e-imeniku kod svakog učenika kliknemo </a:t>
            </a:r>
            <a:r>
              <a:rPr lang="hr-HR" b="1" dirty="0"/>
              <a:t>na predmet</a:t>
            </a:r>
            <a:r>
              <a:rPr lang="hr-HR" dirty="0"/>
              <a:t> , odemo na desnu stranu gdje su 3 crtice lijevo gore i na dnu bi trebalo pisati ( a to unese razrednik ili učitelj tog predmeta) </a:t>
            </a:r>
            <a:r>
              <a:rPr lang="hr-HR" b="1" dirty="0">
                <a:solidFill>
                  <a:srgbClr val="C00000"/>
                </a:solidFill>
              </a:rPr>
              <a:t>Prilagodba sadržaja;</a:t>
            </a:r>
            <a:r>
              <a:rPr lang="hr-HR" dirty="0">
                <a:solidFill>
                  <a:srgbClr val="C00000"/>
                </a:solidFill>
              </a:rPr>
              <a:t> </a:t>
            </a:r>
            <a:r>
              <a:rPr lang="hr-HR" dirty="0"/>
              <a:t>kliknemo na to mjesto i pišemo – </a:t>
            </a:r>
            <a:r>
              <a:rPr lang="hr-HR" dirty="0">
                <a:solidFill>
                  <a:srgbClr val="FF0000"/>
                </a:solidFill>
              </a:rPr>
              <a:t>realizacija ishoda / ostvarene zadaće za taj  mjesec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22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9906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5. </a:t>
            </a:r>
            <a:r>
              <a:rPr lang="hr-HR" sz="3200" dirty="0" smtClean="0"/>
              <a:t>REDUCIRANJE SADRŽAJA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izbacivanje nepotrebnog i suvišnog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err="1" smtClean="0"/>
              <a:t>čiščenje</a:t>
            </a:r>
            <a:r>
              <a:rPr lang="hr-HR" dirty="0" smtClean="0"/>
              <a:t> podataka iz udžbenika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izdvajanje osnova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izbacivanje složenijih riječi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kreiranje priče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povezivanje ključnih sadržaja sa životom, svakodnevnicom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08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6</a:t>
            </a:r>
            <a:r>
              <a:rPr lang="hr-HR" sz="3600" dirty="0" smtClean="0"/>
              <a:t>. PRILAGODBA POSTUPAKA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1772816"/>
            <a:ext cx="8229600" cy="4641379"/>
          </a:xfrm>
        </p:spPr>
        <p:txBody>
          <a:bodyPr/>
          <a:lstStyle/>
          <a:p>
            <a:r>
              <a:rPr lang="hr-HR" dirty="0" smtClean="0"/>
              <a:t>Prostorna</a:t>
            </a:r>
          </a:p>
          <a:p>
            <a:r>
              <a:rPr lang="hr-HR" dirty="0" smtClean="0"/>
              <a:t>Vremenska</a:t>
            </a:r>
          </a:p>
          <a:p>
            <a:r>
              <a:rPr lang="hr-HR" dirty="0" smtClean="0"/>
              <a:t>Tekstualna</a:t>
            </a:r>
          </a:p>
          <a:p>
            <a:r>
              <a:rPr lang="hr-HR" dirty="0" smtClean="0"/>
              <a:t>Matematička</a:t>
            </a:r>
          </a:p>
          <a:p>
            <a:r>
              <a:rPr lang="hr-HR" dirty="0" smtClean="0"/>
              <a:t>Razumljivost</a:t>
            </a:r>
          </a:p>
          <a:p>
            <a:r>
              <a:rPr lang="hr-HR" dirty="0" smtClean="0"/>
              <a:t>Sadržajna</a:t>
            </a:r>
          </a:p>
          <a:p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97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70C0"/>
                </a:solidFill>
              </a:rPr>
              <a:t>7. </a:t>
            </a:r>
            <a:r>
              <a:rPr lang="hr-HR" sz="4000" dirty="0" err="1" smtClean="0">
                <a:solidFill>
                  <a:srgbClr val="0070C0"/>
                </a:solidFill>
              </a:rPr>
              <a:t>D.C</a:t>
            </a:r>
            <a:r>
              <a:rPr lang="hr-HR" sz="4000" dirty="0" smtClean="0">
                <a:solidFill>
                  <a:srgbClr val="0070C0"/>
                </a:solidFill>
              </a:rPr>
              <a:t>.</a:t>
            </a:r>
            <a:endParaRPr lang="hr-HR" sz="4000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31640" y="1412776"/>
            <a:ext cx="8229600" cy="46085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r-HR" sz="4400" b="1" i="1" u="sng" dirty="0" smtClean="0">
                <a:solidFill>
                  <a:srgbClr val="0070C0"/>
                </a:solidFill>
              </a:rPr>
              <a:t>	OPĆI STATUS :</a:t>
            </a:r>
          </a:p>
          <a:p>
            <a:pPr marL="0" indent="0">
              <a:buNone/>
            </a:pPr>
            <a:endParaRPr lang="hr-HR" sz="4400" b="1" i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mtClean="0"/>
              <a:t>-     </a:t>
            </a:r>
            <a:r>
              <a:rPr lang="hr-HR" sz="3500" smtClean="0"/>
              <a:t>govor </a:t>
            </a:r>
            <a:r>
              <a:rPr lang="hr-HR" sz="3500" dirty="0" smtClean="0"/>
              <a:t>teže razumljiv, artikulacijske teškoće ,oskudnog rječnika, često ponavlja isto</a:t>
            </a:r>
          </a:p>
          <a:p>
            <a:pPr>
              <a:buFontTx/>
              <a:buChar char="-"/>
            </a:pPr>
            <a:r>
              <a:rPr lang="hr-HR" sz="3500" dirty="0" smtClean="0"/>
              <a:t>promjenjivog raspoloženja</a:t>
            </a:r>
          </a:p>
          <a:p>
            <a:pPr>
              <a:buFontTx/>
              <a:buChar char="-"/>
            </a:pPr>
            <a:r>
              <a:rPr lang="hr-HR" sz="3500" dirty="0" smtClean="0"/>
              <a:t>Šutljiv</a:t>
            </a:r>
          </a:p>
          <a:p>
            <a:pPr>
              <a:buFontTx/>
              <a:buChar char="-"/>
            </a:pPr>
            <a:r>
              <a:rPr lang="hr-HR" sz="3500" dirty="0" smtClean="0"/>
              <a:t>Motorički nemir</a:t>
            </a:r>
          </a:p>
          <a:p>
            <a:pPr>
              <a:buFontTx/>
              <a:buChar char="-"/>
            </a:pPr>
            <a:r>
              <a:rPr lang="hr-HR" sz="3500" dirty="0" smtClean="0"/>
              <a:t>Teškoće fine motorike</a:t>
            </a:r>
          </a:p>
          <a:p>
            <a:pPr>
              <a:buFontTx/>
              <a:buChar char="-"/>
            </a:pPr>
            <a:r>
              <a:rPr lang="hr-HR" sz="3500" dirty="0"/>
              <a:t>Pažnja i koncentracija su slabije i </a:t>
            </a:r>
            <a:r>
              <a:rPr lang="hr-HR" sz="3500" dirty="0" smtClean="0"/>
              <a:t>osciliraju (pažnja do 15 minuta)</a:t>
            </a:r>
            <a:endParaRPr lang="hr-HR" sz="3500" dirty="0"/>
          </a:p>
          <a:p>
            <a:pPr>
              <a:buFontTx/>
              <a:buChar char="-"/>
            </a:pPr>
            <a:r>
              <a:rPr lang="hr-HR" sz="3500" dirty="0" smtClean="0"/>
              <a:t>Odbija teže zadatke i tada :</a:t>
            </a:r>
          </a:p>
          <a:p>
            <a:pPr marL="0" indent="0">
              <a:buNone/>
            </a:pPr>
            <a:r>
              <a:rPr lang="hr-HR" sz="3500" dirty="0" smtClean="0"/>
              <a:t>	žali se na umor, oponaša plakanje; traži mamu i tatu; prelistava bilježnicu; </a:t>
            </a:r>
          </a:p>
          <a:p>
            <a:pPr marL="0" indent="0">
              <a:buNone/>
            </a:pPr>
            <a:r>
              <a:rPr lang="hr-HR" sz="3500" dirty="0"/>
              <a:t> </a:t>
            </a:r>
            <a:r>
              <a:rPr lang="hr-HR" sz="3500" dirty="0" smtClean="0"/>
              <a:t>                  priča sam sa sobom</a:t>
            </a:r>
          </a:p>
          <a:p>
            <a:pPr>
              <a:buFontTx/>
              <a:buChar char="-"/>
            </a:pPr>
            <a:r>
              <a:rPr lang="hr-HR" sz="3500" dirty="0" smtClean="0"/>
              <a:t>Potrebno dulje vrijeme za jezično procesuiranje i razumijevanje</a:t>
            </a:r>
          </a:p>
          <a:p>
            <a:pPr>
              <a:buFontTx/>
              <a:buChar char="-"/>
            </a:pPr>
            <a:r>
              <a:rPr lang="hr-HR" sz="3500" dirty="0" smtClean="0"/>
              <a:t>Prostorna i vremenska orijentacija nije usvojena</a:t>
            </a:r>
          </a:p>
          <a:p>
            <a:pPr>
              <a:buFontTx/>
              <a:buChar char="-"/>
            </a:pPr>
            <a:r>
              <a:rPr lang="hr-HR" sz="3500" dirty="0" smtClean="0"/>
              <a:t>Pojam količine nije usvojen (broji automatski)</a:t>
            </a:r>
          </a:p>
          <a:p>
            <a:pPr>
              <a:buFontTx/>
              <a:buChar char="-"/>
            </a:pPr>
            <a:r>
              <a:rPr lang="hr-HR" sz="3500" dirty="0" smtClean="0"/>
              <a:t>Poznaje neka slova</a:t>
            </a:r>
          </a:p>
          <a:p>
            <a:pPr>
              <a:buFontTx/>
              <a:buChar char="-"/>
            </a:pPr>
            <a:r>
              <a:rPr lang="hr-HR" sz="3500" dirty="0" smtClean="0"/>
              <a:t>Poznaje boje</a:t>
            </a:r>
          </a:p>
          <a:p>
            <a:pPr>
              <a:buFontTx/>
              <a:buChar char="-"/>
            </a:pPr>
            <a:r>
              <a:rPr lang="hr-HR" sz="3500" dirty="0" smtClean="0"/>
              <a:t>U potpunosti ne razlikuje simbol slova i broja</a:t>
            </a:r>
          </a:p>
          <a:p>
            <a:pPr>
              <a:buFontTx/>
              <a:buChar char="-"/>
            </a:pPr>
            <a:r>
              <a:rPr lang="hr-HR" sz="3500" dirty="0" smtClean="0"/>
              <a:t>Određeni testovi pokazuju funkcioniranje na razini 3, 4 godine</a:t>
            </a:r>
          </a:p>
          <a:p>
            <a:pPr>
              <a:buFontTx/>
              <a:buChar char="-"/>
            </a:pPr>
            <a:r>
              <a:rPr lang="hr-HR" sz="3500" dirty="0" smtClean="0"/>
              <a:t>Spor </a:t>
            </a:r>
          </a:p>
          <a:p>
            <a:pPr>
              <a:buFontTx/>
              <a:buChar char="-"/>
            </a:pPr>
            <a:r>
              <a:rPr lang="hr-HR" sz="3500" dirty="0" smtClean="0"/>
              <a:t>Veseo i topao dječak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98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sz="2600" b="1" i="1" u="sng" dirty="0" smtClean="0">
                <a:solidFill>
                  <a:srgbClr val="0070C0"/>
                </a:solidFill>
              </a:rPr>
              <a:t>OBRAZOVNE POTREBE:</a:t>
            </a:r>
          </a:p>
          <a:p>
            <a:pPr marL="0" indent="0">
              <a:buNone/>
            </a:pPr>
            <a:endParaRPr lang="hr-HR" sz="2400" b="1" i="1" u="sng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 </a:t>
            </a:r>
            <a:r>
              <a:rPr lang="hr-HR" sz="2400" dirty="0" smtClean="0"/>
              <a:t>-    unaprijed dogovoriti pravila rada i pridržavati ih se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2400" dirty="0" smtClean="0">
                <a:solidFill>
                  <a:srgbClr val="0070C0"/>
                </a:solidFill>
              </a:rPr>
              <a:t>-     </a:t>
            </a:r>
            <a:r>
              <a:rPr lang="hr-HR" sz="2400" dirty="0" smtClean="0"/>
              <a:t>verbalno ga poticati i pohvaljivati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2400" dirty="0" smtClean="0"/>
              <a:t>      voli </a:t>
            </a:r>
            <a:r>
              <a:rPr lang="hr-HR" sz="2400" dirty="0" err="1" smtClean="0"/>
              <a:t>nagradice</a:t>
            </a:r>
            <a:r>
              <a:rPr lang="hr-HR" sz="2400" dirty="0" smtClean="0"/>
              <a:t> kao motivaciju (pečat, </a:t>
            </a:r>
            <a:r>
              <a:rPr lang="hr-HR" sz="2400" dirty="0" err="1" smtClean="0"/>
              <a:t>smajlić</a:t>
            </a:r>
            <a:r>
              <a:rPr lang="hr-HR" sz="2400" dirty="0" smtClean="0"/>
              <a:t>, zvjezdicu,…)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2400" dirty="0" smtClean="0"/>
              <a:t>-     radije koristi flomastere i bojice (nego olovku)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 voli crtati i govoriti o onome što je nacrtao, stoga primjenjivati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</a:t>
            </a:r>
            <a:r>
              <a:rPr lang="hr-HR" sz="2400" dirty="0" smtClean="0"/>
              <a:t>crtež </a:t>
            </a:r>
            <a:r>
              <a:rPr lang="hr-HR" sz="2400" dirty="0" smtClean="0"/>
              <a:t>i slike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više puta ponoviti uputu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dati više vremena za izvršenje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davati jednostavne i kratke upute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zadatke rascjepkati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dulje se zadržava kada samostalno odabere aktivnost – ponuditi mu više, pa da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sz="2400" dirty="0" smtClean="0"/>
              <a:t> odabere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voli priče, ali kraće- stoga primjenjujte slikovnice; i reducirane sadržaje pretvorit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dirty="0" smtClean="0"/>
              <a:t>     </a:t>
            </a:r>
            <a:r>
              <a:rPr lang="hr-HR" sz="2400" dirty="0" smtClean="0"/>
              <a:t>e u priče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r-HR" sz="2400" dirty="0" smtClean="0"/>
              <a:t>  </a:t>
            </a:r>
            <a:r>
              <a:rPr lang="hr-HR" sz="2400" smtClean="0"/>
              <a:t>voli </a:t>
            </a:r>
            <a:r>
              <a:rPr lang="hr-HR" sz="2400" smtClean="0"/>
              <a:t>pjevati - </a:t>
            </a:r>
            <a:r>
              <a:rPr lang="hr-HR" sz="2400" dirty="0" smtClean="0"/>
              <a:t>iskoristite</a:t>
            </a:r>
          </a:p>
          <a:p>
            <a:pPr>
              <a:buFontTx/>
              <a:buChar char="-"/>
            </a:pPr>
            <a:endParaRPr lang="hr-HR" sz="2400" dirty="0" smtClean="0"/>
          </a:p>
          <a:p>
            <a:pPr>
              <a:buFontTx/>
              <a:buChar char="-"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30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8. POMOĆNIK U NASTAVI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hr-HR" dirty="0" smtClean="0"/>
              <a:t>poticati samostalnost u radu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surađivati 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dodatno pojašnjavati učeniku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pokazivati, poticati, pohvaljivati (sa mjerom)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Pomoć samo kad je zaista potrebna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Pružiti pomoć uvijek kada učenik to traži /treba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Ne </a:t>
            </a:r>
            <a:r>
              <a:rPr lang="hr-HR" dirty="0" smtClean="0"/>
              <a:t>nametati </a:t>
            </a:r>
            <a:r>
              <a:rPr lang="hr-HR" dirty="0" smtClean="0"/>
              <a:t>svoje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Ne raditi umjesto učenika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Ne davati odgovore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Ne rješavati umjesto njega</a:t>
            </a:r>
          </a:p>
          <a:p>
            <a:pPr>
              <a:lnSpc>
                <a:spcPct val="170000"/>
              </a:lnSpc>
            </a:pPr>
            <a:r>
              <a:rPr lang="hr-HR" dirty="0" smtClean="0"/>
              <a:t>POMAGATI NA NAČIN </a:t>
            </a:r>
            <a:r>
              <a:rPr lang="hr-HR" dirty="0" smtClean="0"/>
              <a:t>DA </a:t>
            </a:r>
            <a:r>
              <a:rPr lang="hr-HR" dirty="0" smtClean="0"/>
              <a:t>UČENIK SAM POKUŠA RIJEŠTI, ODGOVORITI, NACRTATI (ovisno o tome koka aktivnost mu je određena)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38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i="1" u="sng" dirty="0" smtClean="0">
                <a:solidFill>
                  <a:srgbClr val="7030A0"/>
                </a:solidFill>
              </a:rPr>
              <a:t>9.  Preporuke učiteljicama</a:t>
            </a:r>
            <a:endParaRPr lang="hr-HR" sz="3600" i="1" u="sng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628800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/>
              <a:t>Redoviti kontakti sa roditeljima</a:t>
            </a:r>
          </a:p>
          <a:p>
            <a:r>
              <a:rPr lang="hr-HR" dirty="0" smtClean="0"/>
              <a:t>Individualan pristup učeniku</a:t>
            </a:r>
          </a:p>
          <a:p>
            <a:r>
              <a:rPr lang="hr-HR" dirty="0" smtClean="0"/>
              <a:t>Preferirati jedan od načina vrednovanja (ovisno što učeniku više odgovara)</a:t>
            </a:r>
          </a:p>
          <a:p>
            <a:r>
              <a:rPr lang="hr-HR" dirty="0" smtClean="0"/>
              <a:t>Tražiti ga da ponovi – uputu, pitanje, zadatak,…</a:t>
            </a:r>
          </a:p>
          <a:p>
            <a:r>
              <a:rPr lang="hr-HR" dirty="0" smtClean="0"/>
              <a:t>Koristiti asocijacije, slike, detalje, </a:t>
            </a:r>
          </a:p>
          <a:p>
            <a:r>
              <a:rPr lang="hr-HR" dirty="0" smtClean="0"/>
              <a:t>Tražiti kratke odgovore</a:t>
            </a:r>
          </a:p>
          <a:p>
            <a:r>
              <a:rPr lang="hr-HR" dirty="0" smtClean="0"/>
              <a:t>Razine znanja. Prisjećanje, opisivanje, nabrajanje, prepričavanje, pokazivanje,…</a:t>
            </a:r>
          </a:p>
          <a:p>
            <a:r>
              <a:rPr lang="hr-HR" dirty="0" smtClean="0"/>
              <a:t>Ne forsirati da govori, ako uporno to odbija</a:t>
            </a:r>
          </a:p>
          <a:p>
            <a:r>
              <a:rPr lang="hr-HR" dirty="0" smtClean="0"/>
              <a:t>Ne ga izlagati propitivanju pred razredom (ako mu to smeta)</a:t>
            </a:r>
          </a:p>
          <a:p>
            <a:r>
              <a:rPr lang="hr-HR" dirty="0" smtClean="0"/>
              <a:t>Reducirati količinu pojmova</a:t>
            </a:r>
          </a:p>
          <a:p>
            <a:r>
              <a:rPr lang="hr-HR" dirty="0" smtClean="0"/>
              <a:t>Ne precrtavati pogreške i manje crvene</a:t>
            </a:r>
          </a:p>
          <a:p>
            <a:r>
              <a:rPr lang="hr-HR" dirty="0" smtClean="0"/>
              <a:t>Ne ocjenjivati greške tipa disleksije</a:t>
            </a:r>
          </a:p>
          <a:p>
            <a:r>
              <a:rPr lang="hr-HR" dirty="0" smtClean="0"/>
              <a:t>Koristiti mentalne mape</a:t>
            </a:r>
          </a:p>
          <a:p>
            <a:r>
              <a:rPr lang="hr-HR" dirty="0" smtClean="0"/>
              <a:t>Izbjegavati prepisivanje i pisanje, već zaokruživanje, povezivanje, crtanje, ispunjavanje radnih listića</a:t>
            </a:r>
          </a:p>
          <a:p>
            <a:r>
              <a:rPr lang="hr-HR" dirty="0" smtClean="0"/>
              <a:t>Koristiti računalo, didaktičke igre i materijal</a:t>
            </a:r>
          </a:p>
          <a:p>
            <a:r>
              <a:rPr lang="hr-HR" dirty="0" smtClean="0"/>
              <a:t>Koristiti više puta odmor</a:t>
            </a:r>
          </a:p>
          <a:p>
            <a:r>
              <a:rPr lang="hr-HR" dirty="0" smtClean="0"/>
              <a:t>Radni listići – jasni kraći tekstovi, veći fontovi- </a:t>
            </a:r>
            <a:r>
              <a:rPr lang="hr-HR" dirty="0" err="1" smtClean="0"/>
              <a:t>Arial</a:t>
            </a:r>
            <a:r>
              <a:rPr lang="hr-HR" dirty="0" smtClean="0"/>
              <a:t> i </a:t>
            </a:r>
            <a:r>
              <a:rPr lang="hr-HR" dirty="0" err="1" smtClean="0"/>
              <a:t>Comic</a:t>
            </a:r>
            <a:r>
              <a:rPr lang="hr-HR" dirty="0" smtClean="0"/>
              <a:t> </a:t>
            </a:r>
            <a:r>
              <a:rPr lang="hr-HR" dirty="0" err="1" smtClean="0"/>
              <a:t>Sans</a:t>
            </a:r>
            <a:r>
              <a:rPr lang="hr-HR" dirty="0" smtClean="0"/>
              <a:t> na 14, veći prored, VTS, </a:t>
            </a:r>
          </a:p>
          <a:p>
            <a:r>
              <a:rPr lang="hr-HR" dirty="0" smtClean="0"/>
              <a:t>Vrednovanje vršiti na temelju češćih usmenih provjera, razgovora, praćenja</a:t>
            </a:r>
          </a:p>
          <a:p>
            <a:r>
              <a:rPr lang="hr-HR" dirty="0" smtClean="0"/>
              <a:t>Formativno</a:t>
            </a:r>
          </a:p>
          <a:p>
            <a:r>
              <a:rPr lang="hr-HR" dirty="0" err="1" smtClean="0"/>
              <a:t>Ipsativno</a:t>
            </a:r>
            <a:r>
              <a:rPr lang="hr-HR" dirty="0" smtClean="0"/>
              <a:t> ocjenjivanje</a:t>
            </a:r>
          </a:p>
          <a:p>
            <a:r>
              <a:rPr lang="hr-HR" dirty="0" smtClean="0"/>
              <a:t>DZ možete isto vrednovati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3639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8229600" cy="1143000"/>
          </a:xfrm>
        </p:spPr>
        <p:txBody>
          <a:bodyPr/>
          <a:lstStyle/>
          <a:p>
            <a:r>
              <a:rPr lang="hr-HR" i="1" dirty="0" smtClean="0">
                <a:solidFill>
                  <a:srgbClr val="FF0000"/>
                </a:solidFill>
              </a:rPr>
              <a:t>V a ž n o!!!</a:t>
            </a:r>
            <a:endParaRPr lang="hr-HR" i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47664" y="1772816"/>
            <a:ext cx="8229600" cy="4525963"/>
          </a:xfrm>
        </p:spPr>
        <p:txBody>
          <a:bodyPr/>
          <a:lstStyle/>
          <a:p>
            <a:r>
              <a:rPr lang="hr-HR" dirty="0" smtClean="0"/>
              <a:t>Očekivanja</a:t>
            </a:r>
          </a:p>
          <a:p>
            <a:r>
              <a:rPr lang="hr-HR" dirty="0" smtClean="0"/>
              <a:t>Suradnja</a:t>
            </a:r>
          </a:p>
          <a:p>
            <a:r>
              <a:rPr lang="hr-HR" dirty="0" smtClean="0"/>
              <a:t>Izvješća</a:t>
            </a:r>
          </a:p>
          <a:p>
            <a:r>
              <a:rPr lang="hr-HR" dirty="0" smtClean="0"/>
              <a:t>Izrada vlastitih materijala</a:t>
            </a:r>
          </a:p>
          <a:p>
            <a:r>
              <a:rPr lang="hr-HR" dirty="0" smtClean="0"/>
              <a:t>Odmori /pauze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721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i="1" dirty="0" smtClean="0"/>
              <a:t>S a d r ž a j</a:t>
            </a:r>
            <a:endParaRPr lang="hr-HR" sz="4000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Primjereni oblici školovanja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Razlika individualizacije postupaka i prilagodbe sadržaja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Program prilagodbe sadržaja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3.1.  obrazovni status  </a:t>
            </a:r>
          </a:p>
          <a:p>
            <a:pPr marL="0" indent="0">
              <a:buNone/>
            </a:pPr>
            <a:r>
              <a:rPr lang="hr-HR" dirty="0" smtClean="0"/>
              <a:t>	3.2. obrazovne potrebe</a:t>
            </a:r>
          </a:p>
          <a:p>
            <a:pPr marL="514350" indent="-514350">
              <a:buAutoNum type="arabicPeriod" startAt="4"/>
            </a:pPr>
            <a:r>
              <a:rPr lang="hr-HR" dirty="0" smtClean="0"/>
              <a:t>IOOP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4.1. IOOP – obrazac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4.2. IOOP -evidencija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5.     Reduciranje sadržaja</a:t>
            </a:r>
          </a:p>
          <a:p>
            <a:pPr marL="0" indent="0">
              <a:buNone/>
            </a:pPr>
            <a:r>
              <a:rPr lang="hr-HR" dirty="0" smtClean="0"/>
              <a:t>6.     Prilagodba postupaka</a:t>
            </a:r>
          </a:p>
          <a:p>
            <a:pPr marL="0" indent="0">
              <a:buNone/>
            </a:pPr>
            <a:r>
              <a:rPr lang="hr-HR" dirty="0" smtClean="0"/>
              <a:t>7.     </a:t>
            </a:r>
            <a:r>
              <a:rPr lang="hr-HR" dirty="0" err="1" smtClean="0"/>
              <a:t>D.C</a:t>
            </a:r>
            <a:r>
              <a:rPr lang="hr-HR" dirty="0" smtClean="0"/>
              <a:t>. - teškoće (status, potrebe)</a:t>
            </a:r>
          </a:p>
          <a:p>
            <a:pPr marL="0" indent="0">
              <a:buNone/>
            </a:pPr>
            <a:r>
              <a:rPr lang="hr-HR" dirty="0" smtClean="0"/>
              <a:t>8.     Pomoćnik u nastavi</a:t>
            </a:r>
          </a:p>
          <a:p>
            <a:pPr marL="514350" indent="-514350">
              <a:buAutoNum type="arabicPeriod" startAt="9"/>
            </a:pPr>
            <a:r>
              <a:rPr lang="hr-HR" dirty="0" smtClean="0"/>
              <a:t>Preporuke</a:t>
            </a:r>
          </a:p>
          <a:p>
            <a:pPr marL="514350" indent="-514350">
              <a:buAutoNum type="arabicPeriod" startAt="9"/>
            </a:pPr>
            <a:r>
              <a:rPr lang="hr-HR" dirty="0" smtClean="0"/>
              <a:t>Važno</a:t>
            </a:r>
          </a:p>
          <a:p>
            <a:pPr marL="514350" indent="-514350">
              <a:buAutoNum type="arabicPeriod" startAt="9"/>
            </a:pPr>
            <a:endParaRPr lang="hr-HR" dirty="0" smtClean="0"/>
          </a:p>
          <a:p>
            <a:pPr marL="514350" indent="-514350">
              <a:buAutoNum type="arabicPeriod" startAt="8"/>
            </a:pPr>
            <a:endParaRPr lang="hr-HR" dirty="0" smtClean="0"/>
          </a:p>
          <a:p>
            <a:pPr marL="514350" indent="-514350">
              <a:buAutoNum type="arabicPeriod" startAt="8"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rabicPeriod" startAt="8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13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1.   PRIMJERENI OBLICI ŠKOLOVANJA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400" i="1" dirty="0"/>
              <a:t>R</a:t>
            </a:r>
            <a:r>
              <a:rPr lang="hr-HR" sz="2400" i="1" dirty="0" smtClean="0"/>
              <a:t>edoviti program uz individualizirane postupke</a:t>
            </a:r>
          </a:p>
          <a:p>
            <a:pPr marL="0" indent="0">
              <a:buNone/>
            </a:pPr>
            <a:endParaRPr lang="hr-HR" sz="2400" i="1" dirty="0" smtClean="0"/>
          </a:p>
          <a:p>
            <a:pPr>
              <a:buFontTx/>
              <a:buChar char="-"/>
            </a:pPr>
            <a:r>
              <a:rPr lang="hr-HR" sz="2400" i="1" dirty="0" smtClean="0"/>
              <a:t>Redoviti program uz prilagodbu sadržaja i individualizirane postupke</a:t>
            </a:r>
          </a:p>
          <a:p>
            <a:pPr marL="0" indent="0">
              <a:buNone/>
            </a:pPr>
            <a:endParaRPr lang="hr-HR" sz="2400" i="1" dirty="0" smtClean="0"/>
          </a:p>
          <a:p>
            <a:pPr>
              <a:buFontTx/>
              <a:buChar char="-"/>
            </a:pPr>
            <a:r>
              <a:rPr lang="hr-HR" sz="2400" i="1" dirty="0" smtClean="0"/>
              <a:t>Poseban program uz ind. postupke</a:t>
            </a:r>
          </a:p>
          <a:p>
            <a:pPr marL="0" indent="0">
              <a:buNone/>
            </a:pPr>
            <a:endParaRPr lang="hr-HR" sz="2400" i="1" dirty="0" smtClean="0"/>
          </a:p>
          <a:p>
            <a:pPr>
              <a:buFontTx/>
              <a:buChar char="-"/>
            </a:pPr>
            <a:r>
              <a:rPr lang="hr-HR" sz="2400" i="1" dirty="0" smtClean="0"/>
              <a:t>Poseban program za stjecanje kompetencija u aktivnostima svakodnevnog života i rada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12633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Autofit/>
          </a:bodyPr>
          <a:lstStyle/>
          <a:p>
            <a:r>
              <a:rPr lang="hr-HR" sz="2800" dirty="0" smtClean="0"/>
              <a:t>2.   INDIVIDUALIZACIJA   POSTUPAKA  I</a:t>
            </a:r>
            <a:br>
              <a:rPr lang="hr-HR" sz="2800" dirty="0" smtClean="0"/>
            </a:br>
            <a:r>
              <a:rPr lang="hr-HR" sz="2800" dirty="0"/>
              <a:t> </a:t>
            </a:r>
            <a:r>
              <a:rPr lang="hr-HR" sz="2800" dirty="0" smtClean="0"/>
              <a:t>     PRILAGODBA   SADRŽAJA – osnovne razlike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5833" y="2204864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Redoviti </a:t>
            </a:r>
            <a:r>
              <a:rPr lang="hr-HR" dirty="0"/>
              <a:t>program uz </a:t>
            </a:r>
            <a:r>
              <a:rPr lang="hr-HR" dirty="0" smtClean="0"/>
              <a:t>individualizirane </a:t>
            </a:r>
            <a:r>
              <a:rPr lang="hr-HR" b="1" i="1" u="sng" dirty="0" smtClean="0">
                <a:solidFill>
                  <a:srgbClr val="FF0000"/>
                </a:solidFill>
              </a:rPr>
              <a:t>postupke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	- članak 5. 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Redoviti program uz </a:t>
            </a:r>
            <a:r>
              <a:rPr lang="hr-HR" b="1" i="1" u="sng" dirty="0">
                <a:solidFill>
                  <a:srgbClr val="FF0000"/>
                </a:solidFill>
              </a:rPr>
              <a:t>prilagodbu sadržaja i individualizirane </a:t>
            </a:r>
            <a:r>
              <a:rPr lang="hr-HR" b="1" i="1" u="sng" dirty="0" smtClean="0">
                <a:solidFill>
                  <a:srgbClr val="FF0000"/>
                </a:solidFill>
              </a:rPr>
              <a:t>postupke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	- članak 6.</a:t>
            </a:r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01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3. PROGRAM   PRILAGODBE   SADRŽAJA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78539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Učitelji se trebaju upoznati sa teškoćama učenika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Izraditi program samo za njega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Svaki IOOP je drugačiji, specifičan i jedinstven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Prilagoditi program mogućnostima učenika za kojeg se izrađuje program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U pravilu ne može se koristiti jedan program za više učenika 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Najbitinije</a:t>
            </a:r>
            <a:r>
              <a:rPr lang="hr-HR" dirty="0" smtClean="0"/>
              <a:t> je sažeti, reducirati sadržaje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Individualizirati postupke, pristup, metode, 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80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3.1. Obrazovni status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hr-HR" sz="2000" dirty="0" smtClean="0"/>
              <a:t>Mogućnosti, interesi, motivacija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Mentalno i </a:t>
            </a:r>
            <a:r>
              <a:rPr lang="hr-HR" sz="2000" dirty="0" err="1" smtClean="0"/>
              <a:t>socio</a:t>
            </a:r>
            <a:r>
              <a:rPr lang="hr-HR" sz="2000" dirty="0" smtClean="0"/>
              <a:t>-emocionalno stanje učenika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Ono što učenik MOŽE!!!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Sve se to doznaje iz nalaza iz praćenja i rada s učenikom, te suradnjom s njegovim roditeljima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Ideja je da učeniku „damo” ono što procijenimo da on može usvojiti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Nema nigdje točno navedena razina PP-a (čl.6.stavak 3.)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57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3.2. Obrazovne potrebe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hr-HR" sz="2000" dirty="0" smtClean="0"/>
              <a:t>Su one koje učitelj procijeni da učeniku trebaju obzirom na program i sadržaje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Obzirom na njegove mogućnosti i interese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Ključni pojmovi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Osnovni sadržaji koji se mogu primijeniti na svakodnevicu /na život</a:t>
            </a:r>
          </a:p>
          <a:p>
            <a:pPr>
              <a:lnSpc>
                <a:spcPct val="160000"/>
              </a:lnSpc>
            </a:pPr>
            <a:r>
              <a:rPr lang="hr-HR" sz="2000" dirty="0" smtClean="0"/>
              <a:t>Potrebno ga je osamostaliti, osposobiti za samostalno obavljanje osnovnih funkcija te temeljnih znanja koje će mu poslužiti u životu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5678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8229600" cy="1143000"/>
          </a:xfrm>
        </p:spPr>
        <p:txBody>
          <a:bodyPr/>
          <a:lstStyle/>
          <a:p>
            <a:r>
              <a:rPr lang="hr-HR" sz="3600" dirty="0" smtClean="0"/>
              <a:t>4. </a:t>
            </a:r>
            <a:r>
              <a:rPr lang="hr-HR" dirty="0" smtClean="0"/>
              <a:t>IOOP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IOOP –obrazac – isti za sve:</a:t>
            </a:r>
          </a:p>
          <a:p>
            <a:pPr marL="0" indent="0">
              <a:buNone/>
            </a:pPr>
            <a:r>
              <a:rPr lang="hr-HR" dirty="0"/>
              <a:t>	- sadržaji, ishodi, aktivnosti za učenike, načini prilagodbe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Možete pisati na godišnjoj, polugodišnjoj ili mjesečnoj razini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Možete kao GIK-ove- godišnje plus razrada po mjesecima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u="sng" dirty="0" err="1"/>
              <a:t>Najispravnije</a:t>
            </a:r>
            <a:r>
              <a:rPr lang="hr-HR" u="sng" dirty="0"/>
              <a:t> je mjesečne </a:t>
            </a:r>
          </a:p>
          <a:p>
            <a:endParaRPr lang="hr-HR" u="sng" dirty="0"/>
          </a:p>
          <a:p>
            <a:r>
              <a:rPr lang="hr-HR" dirty="0"/>
              <a:t>Bitno je na kraju mjeseca na temelju ishoda utvrditi što učenik može, što ne može, što se prebacuje u naredni mjesec i tako postojeće korigirati (postojeće se misli na polugodišnje ili godišnje, dakle one koje će neki od vas pisati unaprijed)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45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4.1.  IOOP - obrazac</a:t>
            </a:r>
            <a:endParaRPr lang="hr-HR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788" y="1600200"/>
            <a:ext cx="799642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1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228</TotalTime>
  <Words>679</Words>
  <Application>Microsoft Office PowerPoint</Application>
  <PresentationFormat>Prikaz na zaslonu (4:3)</PresentationFormat>
  <Paragraphs>266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Jasnoća</vt:lpstr>
      <vt:lpstr>RAD PO PRILAGODBI          SADRŽAJA</vt:lpstr>
      <vt:lpstr>S a d r ž a j</vt:lpstr>
      <vt:lpstr>1.   PRIMJERENI OBLICI ŠKOLOVANJA</vt:lpstr>
      <vt:lpstr>2.   INDIVIDUALIZACIJA   POSTUPAKA  I       PRILAGODBA   SADRŽAJA – osnovne razlike</vt:lpstr>
      <vt:lpstr>3. PROGRAM   PRILAGODBE   SADRŽAJA</vt:lpstr>
      <vt:lpstr>3.1. Obrazovni status</vt:lpstr>
      <vt:lpstr>3.2. Obrazovne potrebe</vt:lpstr>
      <vt:lpstr>4. IOOP</vt:lpstr>
      <vt:lpstr>4.1.  IOOP - obrazac</vt:lpstr>
      <vt:lpstr>PowerPointova prezentacija</vt:lpstr>
      <vt:lpstr>PowerPointova prezentacija</vt:lpstr>
      <vt:lpstr>4.2. IOOP - EVIDENCIJA</vt:lpstr>
      <vt:lpstr>5. REDUCIRANJE SADRŽAJA</vt:lpstr>
      <vt:lpstr>6. PRILAGODBA POSTUPAKA</vt:lpstr>
      <vt:lpstr>7. D.C.</vt:lpstr>
      <vt:lpstr>PowerPointova prezentacija</vt:lpstr>
      <vt:lpstr>8. POMOĆNIK U NASTAVI</vt:lpstr>
      <vt:lpstr>9.  Preporuke učiteljicama</vt:lpstr>
      <vt:lpstr>V a ž n o!!!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PO PRILAGODBI SADRŽAJA</dc:title>
  <dc:creator>škola</dc:creator>
  <cp:lastModifiedBy>škola</cp:lastModifiedBy>
  <cp:revision>29</cp:revision>
  <dcterms:created xsi:type="dcterms:W3CDTF">2020-09-14T06:16:45Z</dcterms:created>
  <dcterms:modified xsi:type="dcterms:W3CDTF">2020-09-16T11:07:36Z</dcterms:modified>
</cp:coreProperties>
</file>