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8" r:id="rId7"/>
    <p:sldId id="261" r:id="rId8"/>
    <p:sldId id="262" r:id="rId9"/>
    <p:sldId id="264" r:id="rId10"/>
    <p:sldId id="279" r:id="rId11"/>
    <p:sldId id="265" r:id="rId12"/>
    <p:sldId id="269" r:id="rId13"/>
    <p:sldId id="270" r:id="rId14"/>
    <p:sldId id="271" r:id="rId15"/>
    <p:sldId id="272" r:id="rId16"/>
    <p:sldId id="273" r:id="rId17"/>
    <p:sldId id="280"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77C3D-7BB2-4D23-9D10-616807B37D36}" type="datetimeFigureOut">
              <a:rPr lang="sr-Latn-CS" smtClean="0"/>
              <a:t>26.4.2021.</a:t>
            </a:fld>
            <a:endParaRPr lang="hr-H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hr-H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3C03A18-1BE2-487D-92D8-585057AF460F}" type="slidenum">
              <a:rPr lang="hr-HR" smtClean="0"/>
              <a:t>‹#›</a:t>
            </a:fld>
            <a:endParaRPr lang="hr-HR"/>
          </a:p>
        </p:txBody>
      </p:sp>
    </p:spTree>
    <p:extLst>
      <p:ext uri="{BB962C8B-B14F-4D97-AF65-F5344CB8AC3E}">
        <p14:creationId xmlns:p14="http://schemas.microsoft.com/office/powerpoint/2010/main" val="187181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26.4.2021.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378719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71377C3D-7BB2-4D23-9D10-616807B37D36}" type="datetimeFigureOut">
              <a:rPr lang="sr-Latn-CS" smtClean="0"/>
              <a:t>26.4.2021.</a:t>
            </a:fld>
            <a:endParaRPr lang="hr-HR"/>
          </a:p>
        </p:txBody>
      </p:sp>
      <p:sp>
        <p:nvSpPr>
          <p:cNvPr id="5" name="Footer Placeholder 4"/>
          <p:cNvSpPr>
            <a:spLocks noGrp="1"/>
          </p:cNvSpPr>
          <p:nvPr>
            <p:ph type="ftr" sz="quarter" idx="11"/>
          </p:nvPr>
        </p:nvSpPr>
        <p:spPr>
          <a:xfrm>
            <a:off x="581192" y="5951810"/>
            <a:ext cx="5922209" cy="365125"/>
          </a:xfrm>
        </p:spPr>
        <p:txBody>
          <a:bodyPr/>
          <a:lstStyle/>
          <a:p>
            <a:endParaRPr lang="hr-H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3C03A18-1BE2-487D-92D8-585057AF460F}" type="slidenum">
              <a:rPr lang="hr-HR" smtClean="0"/>
              <a:t>‹#›</a:t>
            </a:fld>
            <a:endParaRPr lang="hr-HR"/>
          </a:p>
        </p:txBody>
      </p:sp>
    </p:spTree>
    <p:extLst>
      <p:ext uri="{BB962C8B-B14F-4D97-AF65-F5344CB8AC3E}">
        <p14:creationId xmlns:p14="http://schemas.microsoft.com/office/powerpoint/2010/main" val="66372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26.4.2021.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257945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77C3D-7BB2-4D23-9D10-616807B37D36}" type="datetimeFigureOut">
              <a:rPr lang="sr-Latn-CS" smtClean="0"/>
              <a:t>26.4.2021.</a:t>
            </a:fld>
            <a:endParaRPr lang="hr-H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hr-H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3C03A18-1BE2-487D-92D8-585057AF460F}" type="slidenum">
              <a:rPr lang="hr-HR" smtClean="0"/>
              <a:t>‹#›</a:t>
            </a:fld>
            <a:endParaRPr lang="hr-HR"/>
          </a:p>
        </p:txBody>
      </p:sp>
    </p:spTree>
    <p:extLst>
      <p:ext uri="{BB962C8B-B14F-4D97-AF65-F5344CB8AC3E}">
        <p14:creationId xmlns:p14="http://schemas.microsoft.com/office/powerpoint/2010/main" val="358690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71377C3D-7BB2-4D23-9D10-616807B37D36}" type="datetimeFigureOut">
              <a:rPr lang="sr-Latn-CS" smtClean="0"/>
              <a:t>26.4.2021.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4107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71377C3D-7BB2-4D23-9D10-616807B37D36}" type="datetimeFigureOut">
              <a:rPr lang="sr-Latn-CS" smtClean="0"/>
              <a:t>26.4.2021.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120248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71377C3D-7BB2-4D23-9D10-616807B37D36}" type="datetimeFigureOut">
              <a:rPr lang="sr-Latn-CS" smtClean="0"/>
              <a:t>26.4.2021.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39061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7C3D-7BB2-4D23-9D10-616807B37D36}" type="datetimeFigureOut">
              <a:rPr lang="sr-Latn-CS" smtClean="0"/>
              <a:t>26.4.2021.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62270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1377C3D-7BB2-4D23-9D10-616807B37D36}" type="datetimeFigureOut">
              <a:rPr lang="sr-Latn-CS" smtClean="0"/>
              <a:t>26.4.2021.</a:t>
            </a:fld>
            <a:endParaRPr lang="hr-H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3C03A18-1BE2-487D-92D8-585057AF460F}" type="slidenum">
              <a:rPr lang="hr-HR" smtClean="0"/>
              <a:t>‹#›</a:t>
            </a:fld>
            <a:endParaRPr lang="hr-HR"/>
          </a:p>
        </p:txBody>
      </p:sp>
    </p:spTree>
    <p:extLst>
      <p:ext uri="{BB962C8B-B14F-4D97-AF65-F5344CB8AC3E}">
        <p14:creationId xmlns:p14="http://schemas.microsoft.com/office/powerpoint/2010/main" val="267635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71377C3D-7BB2-4D23-9D10-616807B37D36}" type="datetimeFigureOut">
              <a:rPr lang="sr-Latn-CS" smtClean="0"/>
              <a:t>26.4.2021.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Tree>
    <p:extLst>
      <p:ext uri="{BB962C8B-B14F-4D97-AF65-F5344CB8AC3E}">
        <p14:creationId xmlns:p14="http://schemas.microsoft.com/office/powerpoint/2010/main" val="336762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1377C3D-7BB2-4D23-9D10-616807B37D36}" type="datetimeFigureOut">
              <a:rPr lang="sr-Latn-CS" smtClean="0"/>
              <a:t>26.4.2021.</a:t>
            </a:fld>
            <a:endParaRPr lang="hr-H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hr-H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3C03A18-1BE2-487D-92D8-585057AF460F}" type="slidenum">
              <a:rPr lang="hr-HR" smtClean="0"/>
              <a:t>‹#›</a:t>
            </a:fld>
            <a:endParaRPr lang="hr-H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11332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64285" y="692696"/>
            <a:ext cx="7772400" cy="1470025"/>
          </a:xfrm>
        </p:spPr>
        <p:txBody>
          <a:bodyPr/>
          <a:lstStyle/>
          <a:p>
            <a:r>
              <a:rPr lang="hr-HR" dirty="0"/>
              <a:t>INOVATIVNE METODE UČENJA</a:t>
            </a:r>
          </a:p>
        </p:txBody>
      </p:sp>
      <p:sp>
        <p:nvSpPr>
          <p:cNvPr id="3" name="Podnaslov 2"/>
          <p:cNvSpPr>
            <a:spLocks noGrp="1"/>
          </p:cNvSpPr>
          <p:nvPr>
            <p:ph type="subTitle" idx="1"/>
          </p:nvPr>
        </p:nvSpPr>
        <p:spPr>
          <a:xfrm>
            <a:off x="1154248" y="3645024"/>
            <a:ext cx="7989752" cy="590321"/>
          </a:xfrm>
        </p:spPr>
        <p:txBody>
          <a:bodyPr>
            <a:noAutofit/>
          </a:bodyPr>
          <a:lstStyle/>
          <a:p>
            <a:r>
              <a:rPr lang="hr-HR" sz="2000" dirty="0">
                <a:solidFill>
                  <a:schemeClr val="bg2"/>
                </a:solidFill>
              </a:rPr>
              <a:t>Predavanje pripremili :</a:t>
            </a:r>
          </a:p>
          <a:p>
            <a:r>
              <a:rPr lang="hr-HR" sz="2000" dirty="0">
                <a:solidFill>
                  <a:schemeClr val="bg2"/>
                </a:solidFill>
              </a:rPr>
              <a:t>Ingrid </a:t>
            </a:r>
            <a:r>
              <a:rPr lang="hr-HR" sz="2000" dirty="0" err="1">
                <a:solidFill>
                  <a:schemeClr val="bg2"/>
                </a:solidFill>
              </a:rPr>
              <a:t>Šimičić</a:t>
            </a:r>
            <a:r>
              <a:rPr lang="hr-HR" sz="2000" dirty="0">
                <a:solidFill>
                  <a:schemeClr val="bg2"/>
                </a:solidFill>
              </a:rPr>
              <a:t> i Dalibor </a:t>
            </a:r>
            <a:r>
              <a:rPr lang="hr-HR" sz="2000" dirty="0" err="1">
                <a:solidFill>
                  <a:schemeClr val="bg2"/>
                </a:solidFill>
              </a:rPr>
              <a:t>Fak</a:t>
            </a:r>
            <a:endParaRPr lang="hr-HR" sz="2000" dirty="0">
              <a:solidFill>
                <a:schemeClr val="bg2"/>
              </a:solidFill>
            </a:endParaRPr>
          </a:p>
        </p:txBody>
      </p:sp>
    </p:spTree>
    <p:extLst>
      <p:ext uri="{BB962C8B-B14F-4D97-AF65-F5344CB8AC3E}">
        <p14:creationId xmlns:p14="http://schemas.microsoft.com/office/powerpoint/2010/main" val="174306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96752" y="188640"/>
            <a:ext cx="8229600" cy="1143000"/>
          </a:xfrm>
        </p:spPr>
        <p:txBody>
          <a:bodyPr>
            <a:normAutofit/>
          </a:bodyPr>
          <a:lstStyle/>
          <a:p>
            <a:r>
              <a:rPr lang="hr-HR" sz="3600" dirty="0">
                <a:solidFill>
                  <a:srgbClr val="C00000"/>
                </a:solidFill>
              </a:rPr>
              <a:t>FAZE</a:t>
            </a:r>
          </a:p>
        </p:txBody>
      </p:sp>
      <p:sp>
        <p:nvSpPr>
          <p:cNvPr id="3" name="Rezervirano mjesto sadržaja 2"/>
          <p:cNvSpPr>
            <a:spLocks noGrp="1"/>
          </p:cNvSpPr>
          <p:nvPr>
            <p:ph idx="1"/>
          </p:nvPr>
        </p:nvSpPr>
        <p:spPr>
          <a:xfrm>
            <a:off x="457200" y="2156793"/>
            <a:ext cx="8229600" cy="4525963"/>
          </a:xfrm>
        </p:spPr>
        <p:txBody>
          <a:bodyPr>
            <a:normAutofit fontScale="62500" lnSpcReduction="20000"/>
          </a:bodyPr>
          <a:lstStyle/>
          <a:p>
            <a:pPr lvl="0"/>
            <a:r>
              <a:rPr lang="hr-HR" sz="2400" b="1" dirty="0"/>
              <a:t>postaviti  pravila </a:t>
            </a:r>
          </a:p>
          <a:p>
            <a:pPr lvl="0"/>
            <a:r>
              <a:rPr lang="hr-HR" sz="2400" b="1" dirty="0"/>
              <a:t>pojasniti temu </a:t>
            </a:r>
          </a:p>
          <a:p>
            <a:pPr lvl="0"/>
            <a:r>
              <a:rPr lang="hr-HR" sz="2400" b="1" dirty="0"/>
              <a:t>bacanje ideja</a:t>
            </a:r>
          </a:p>
          <a:p>
            <a:pPr lvl="0"/>
            <a:r>
              <a:rPr lang="hr-HR" sz="2400" b="1" dirty="0"/>
              <a:t>odrediti kriterije za izbor najbolje ideje zajedno s učenicima  </a:t>
            </a:r>
          </a:p>
          <a:p>
            <a:r>
              <a:rPr lang="hr-HR" sz="2400" b="1" dirty="0"/>
              <a:t>evaluirati ideje</a:t>
            </a:r>
          </a:p>
          <a:p>
            <a:pPr marL="0" lvl="0" indent="0">
              <a:buNone/>
            </a:pPr>
            <a:endParaRPr lang="hr-HR" dirty="0"/>
          </a:p>
          <a:p>
            <a:pPr marL="0" lvl="0" indent="0">
              <a:buNone/>
            </a:pPr>
            <a:r>
              <a:rPr lang="hr-HR" sz="2600" b="1" i="1" dirty="0">
                <a:solidFill>
                  <a:srgbClr val="0070C0"/>
                </a:solidFill>
              </a:rPr>
              <a:t>KRITERIJI</a:t>
            </a:r>
          </a:p>
          <a:p>
            <a:pPr marL="0" lvl="0" indent="0">
              <a:buNone/>
            </a:pPr>
            <a:r>
              <a:rPr lang="hr-HR" sz="2600" dirty="0"/>
              <a:t>-  </a:t>
            </a:r>
            <a:r>
              <a:rPr lang="hr-HR" sz="2200" i="1" dirty="0"/>
              <a:t>mogu  se odrediti metodom </a:t>
            </a:r>
            <a:r>
              <a:rPr lang="hr-HR" sz="2200" i="1" dirty="0" err="1"/>
              <a:t>braina</a:t>
            </a:r>
            <a:r>
              <a:rPr lang="hr-HR" sz="2200" i="1" dirty="0"/>
              <a:t>)</a:t>
            </a:r>
          </a:p>
          <a:p>
            <a:pPr marL="0" indent="0">
              <a:buNone/>
            </a:pPr>
            <a:r>
              <a:rPr lang="hr-HR" sz="2200" i="1" dirty="0"/>
              <a:t> - da bismo odredili kriterije treba postavljati pitanja</a:t>
            </a:r>
          </a:p>
          <a:p>
            <a:pPr>
              <a:buFontTx/>
              <a:buChar char="-"/>
            </a:pPr>
            <a:r>
              <a:rPr lang="hr-HR" sz="2400" i="1" dirty="0"/>
              <a:t>Preporuka za pitanja </a:t>
            </a:r>
            <a:r>
              <a:rPr lang="hr-HR" sz="2600" i="1" dirty="0"/>
              <a:t>:</a:t>
            </a:r>
          </a:p>
          <a:p>
            <a:pPr lvl="1">
              <a:buFontTx/>
              <a:buChar char="-"/>
            </a:pPr>
            <a:r>
              <a:rPr lang="hr-HR" sz="2200" i="1" dirty="0"/>
              <a:t>što ako </a:t>
            </a:r>
          </a:p>
          <a:p>
            <a:pPr lvl="1">
              <a:buFontTx/>
              <a:buChar char="-"/>
            </a:pPr>
            <a:r>
              <a:rPr lang="hr-HR" sz="2200" i="1" dirty="0"/>
              <a:t>što bi ti ako</a:t>
            </a:r>
            <a:r>
              <a:rPr lang="hr-HR" sz="2200" dirty="0"/>
              <a:t>(si žrtva, ako dođeš u novu školu, ako te ignoriraju) </a:t>
            </a:r>
          </a:p>
          <a:p>
            <a:pPr lvl="1">
              <a:buFontTx/>
              <a:buChar char="-"/>
            </a:pPr>
            <a:r>
              <a:rPr lang="hr-HR" sz="2200" i="1" dirty="0"/>
              <a:t>što da si </a:t>
            </a:r>
          </a:p>
          <a:p>
            <a:pPr lvl="1">
              <a:buFontTx/>
              <a:buChar char="-"/>
            </a:pPr>
            <a:r>
              <a:rPr lang="hr-HR" sz="2200" i="1" dirty="0"/>
              <a:t>što da ti možeš</a:t>
            </a:r>
          </a:p>
          <a:p>
            <a:endParaRPr lang="hr-HR" dirty="0"/>
          </a:p>
        </p:txBody>
      </p:sp>
    </p:spTree>
    <p:extLst>
      <p:ext uri="{BB962C8B-B14F-4D97-AF65-F5344CB8AC3E}">
        <p14:creationId xmlns:p14="http://schemas.microsoft.com/office/powerpoint/2010/main" val="85408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00B050"/>
                </a:solidFill>
              </a:rPr>
              <a:t>PREDNOSTI</a:t>
            </a:r>
          </a:p>
        </p:txBody>
      </p:sp>
      <p:sp>
        <p:nvSpPr>
          <p:cNvPr id="3" name="Rezervirano mjesto sadržaja 2"/>
          <p:cNvSpPr>
            <a:spLocks noGrp="1"/>
          </p:cNvSpPr>
          <p:nvPr>
            <p:ph idx="1"/>
          </p:nvPr>
        </p:nvSpPr>
        <p:spPr/>
        <p:txBody>
          <a:bodyPr/>
          <a:lstStyle/>
          <a:p>
            <a:pPr lvl="0"/>
            <a:r>
              <a:rPr lang="hr-HR" dirty="0"/>
              <a:t>svaki učenik sudjeluje</a:t>
            </a:r>
          </a:p>
          <a:p>
            <a:pPr lvl="0"/>
            <a:r>
              <a:rPr lang="hr-HR" dirty="0"/>
              <a:t>dobije se puno ideja</a:t>
            </a:r>
          </a:p>
          <a:p>
            <a:r>
              <a:rPr lang="hr-HR" dirty="0"/>
              <a:t>nema loše ideje, nema kritike</a:t>
            </a:r>
          </a:p>
          <a:p>
            <a:r>
              <a:rPr lang="hr-HR" dirty="0"/>
              <a:t>zabavnog je karaktera</a:t>
            </a:r>
          </a:p>
          <a:p>
            <a:r>
              <a:rPr lang="hr-HR" dirty="0"/>
              <a:t>dinamična je </a:t>
            </a:r>
          </a:p>
          <a:p>
            <a:endParaRPr lang="hr-HR" dirty="0"/>
          </a:p>
          <a:p>
            <a:endParaRPr lang="hr-HR" dirty="0"/>
          </a:p>
        </p:txBody>
      </p:sp>
    </p:spTree>
    <p:extLst>
      <p:ext uri="{BB962C8B-B14F-4D97-AF65-F5344CB8AC3E}">
        <p14:creationId xmlns:p14="http://schemas.microsoft.com/office/powerpoint/2010/main" val="416243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233916"/>
            <a:ext cx="8229600" cy="1143000"/>
          </a:xfrm>
        </p:spPr>
        <p:txBody>
          <a:bodyPr>
            <a:normAutofit/>
          </a:bodyPr>
          <a:lstStyle/>
          <a:p>
            <a:r>
              <a:rPr lang="hr-HR" sz="4000" dirty="0"/>
              <a:t>Primjeri iz prakse</a:t>
            </a:r>
          </a:p>
        </p:txBody>
      </p:sp>
      <p:sp>
        <p:nvSpPr>
          <p:cNvPr id="3" name="Rezervirano mjesto sadržaja 2"/>
          <p:cNvSpPr>
            <a:spLocks noGrp="1"/>
          </p:cNvSpPr>
          <p:nvPr>
            <p:ph idx="1"/>
          </p:nvPr>
        </p:nvSpPr>
        <p:spPr>
          <a:xfrm>
            <a:off x="611560" y="1700808"/>
            <a:ext cx="8229600" cy="4525963"/>
          </a:xfrm>
        </p:spPr>
        <p:txBody>
          <a:bodyPr>
            <a:normAutofit fontScale="32500" lnSpcReduction="20000"/>
          </a:bodyPr>
          <a:lstStyle/>
          <a:p>
            <a:pPr marL="0" indent="0">
              <a:buNone/>
            </a:pPr>
            <a:r>
              <a:rPr lang="hr-HR" dirty="0"/>
              <a:t> </a:t>
            </a:r>
          </a:p>
          <a:p>
            <a:r>
              <a:rPr lang="hr-HR" sz="4000" dirty="0"/>
              <a:t>Npr. Treba odrediti gdje ići na izlet i netko od učenika kaže New York Ne odmah odbaciti ideju jer nema kritiziranja ideje, ali postavljati pitanja vezano za ostvarenje, npr. OK ali kako to ostvariti, što nam sve treba ,što ako to jako puno košta, … </a:t>
            </a:r>
          </a:p>
          <a:p>
            <a:pPr marL="0" indent="0">
              <a:buNone/>
            </a:pPr>
            <a:endParaRPr lang="hr-HR" sz="4000" dirty="0"/>
          </a:p>
          <a:p>
            <a:pPr lvl="0"/>
            <a:r>
              <a:rPr lang="hr-HR" sz="4000" dirty="0"/>
              <a:t>Ideja- za djecu koja ne žele sudjelovati (srame se ili su nesigurna), koristiti post </a:t>
            </a:r>
            <a:r>
              <a:rPr lang="hr-HR" sz="4000" dirty="0" err="1"/>
              <a:t>it</a:t>
            </a:r>
            <a:r>
              <a:rPr lang="hr-HR" sz="4000" dirty="0"/>
              <a:t> papiriće i lijepiti ih na ploču – svima ista boja da se ne rugaju</a:t>
            </a:r>
          </a:p>
          <a:p>
            <a:pPr marL="0" lvl="0" indent="0">
              <a:buNone/>
            </a:pPr>
            <a:endParaRPr lang="hr-HR" sz="4000" dirty="0"/>
          </a:p>
          <a:p>
            <a:pPr lvl="0"/>
            <a:r>
              <a:rPr lang="hr-HR" sz="4000" dirty="0"/>
              <a:t>2 grupe za </a:t>
            </a:r>
            <a:r>
              <a:rPr lang="hr-HR" sz="4000" dirty="0" err="1"/>
              <a:t>Brain</a:t>
            </a:r>
            <a:endParaRPr lang="hr-HR" sz="4000" dirty="0"/>
          </a:p>
          <a:p>
            <a:pPr marL="0" lvl="0" indent="0">
              <a:buNone/>
            </a:pPr>
            <a:endParaRPr lang="hr-HR" sz="4000" dirty="0"/>
          </a:p>
          <a:p>
            <a:pPr lvl="0"/>
            <a:r>
              <a:rPr lang="hr-HR" sz="4000" dirty="0"/>
              <a:t>Može se odabrati učenika koji će zapisivati ideje – pomoću loptice koju ćemo im baciti pa tko ulovi</a:t>
            </a:r>
          </a:p>
          <a:p>
            <a:pPr lvl="0"/>
            <a:endParaRPr lang="hr-HR" sz="4000" dirty="0"/>
          </a:p>
          <a:p>
            <a:pPr lvl="0"/>
            <a:r>
              <a:rPr lang="hr-HR" sz="4000" dirty="0"/>
              <a:t>Napisati pravila i istaći ih da ih svi mogu gledati kao podsjetnik; </a:t>
            </a:r>
            <a:r>
              <a:rPr lang="hr-HR" sz="4000" dirty="0" err="1"/>
              <a:t>npr</a:t>
            </a:r>
            <a:r>
              <a:rPr lang="hr-HR" sz="4000" dirty="0"/>
              <a:t> – govore jedan po jedan; nema kritike, sudjeluju svi</a:t>
            </a:r>
          </a:p>
          <a:p>
            <a:pPr marL="0" lvl="0" indent="0">
              <a:buNone/>
            </a:pPr>
            <a:endParaRPr lang="hr-HR" sz="4000" dirty="0"/>
          </a:p>
          <a:p>
            <a:pPr lvl="0"/>
            <a:r>
              <a:rPr lang="hr-HR" sz="4000" dirty="0"/>
              <a:t>Ako imamo nemirnog učenika njega možemo izdvojiti pa da on zapisuje</a:t>
            </a:r>
          </a:p>
          <a:p>
            <a:endParaRPr lang="hr-HR" sz="4000" dirty="0"/>
          </a:p>
        </p:txBody>
      </p:sp>
    </p:spTree>
    <p:extLst>
      <p:ext uri="{BB962C8B-B14F-4D97-AF65-F5344CB8AC3E}">
        <p14:creationId xmlns:p14="http://schemas.microsoft.com/office/powerpoint/2010/main" val="65224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692696"/>
            <a:ext cx="8229600" cy="1143000"/>
          </a:xfrm>
        </p:spPr>
        <p:txBody>
          <a:bodyPr>
            <a:noAutofit/>
          </a:bodyPr>
          <a:lstStyle/>
          <a:p>
            <a:pPr lvl="0"/>
            <a:r>
              <a:rPr lang="hr-HR" sz="3600" dirty="0"/>
              <a:t>3. UMNE MAPE</a:t>
            </a:r>
            <a:br>
              <a:rPr lang="hr-HR" sz="3600" dirty="0"/>
            </a:br>
            <a:endParaRPr lang="hr-HR" sz="3600" dirty="0"/>
          </a:p>
        </p:txBody>
      </p:sp>
      <p:sp>
        <p:nvSpPr>
          <p:cNvPr id="3" name="Rezervirano mjesto sadržaja 2"/>
          <p:cNvSpPr>
            <a:spLocks noGrp="1"/>
          </p:cNvSpPr>
          <p:nvPr>
            <p:ph idx="1"/>
          </p:nvPr>
        </p:nvSpPr>
        <p:spPr>
          <a:xfrm>
            <a:off x="467544" y="2060848"/>
            <a:ext cx="8229600" cy="4525963"/>
          </a:xfrm>
        </p:spPr>
        <p:txBody>
          <a:bodyPr>
            <a:normAutofit fontScale="55000" lnSpcReduction="20000"/>
          </a:bodyPr>
          <a:lstStyle/>
          <a:p>
            <a:endParaRPr lang="hr-HR" dirty="0"/>
          </a:p>
          <a:p>
            <a:r>
              <a:rPr lang="hr-HR" sz="1900" dirty="0"/>
              <a:t>Preporuka je koristiti umne mape u radu sa učenicima slabijeg postignuća</a:t>
            </a:r>
          </a:p>
          <a:p>
            <a:pPr marL="0" indent="0">
              <a:buNone/>
            </a:pPr>
            <a:endParaRPr lang="hr-HR" sz="1900" dirty="0"/>
          </a:p>
          <a:p>
            <a:r>
              <a:rPr lang="hr-HR" sz="1900" dirty="0"/>
              <a:t>Na lijevoj strani mozga više se razvijaju –logika, mišljenje, točnost, analitičnost; a na desnoj - kreativnosti, strast, - zato je bolje razvijati desnu stranu jer je tako lakši proces učenja u učenika slabijeg postignuća.</a:t>
            </a:r>
          </a:p>
          <a:p>
            <a:pPr marL="0" indent="0">
              <a:buNone/>
            </a:pPr>
            <a:endParaRPr lang="hr-HR" sz="1900" dirty="0"/>
          </a:p>
          <a:p>
            <a:pPr marL="0" indent="0">
              <a:buNone/>
            </a:pPr>
            <a:r>
              <a:rPr lang="hr-HR" sz="1900" b="1" dirty="0"/>
              <a:t>	</a:t>
            </a:r>
            <a:r>
              <a:rPr lang="hr-HR" sz="3800" b="1" dirty="0">
                <a:solidFill>
                  <a:srgbClr val="7030A0"/>
                </a:solidFill>
              </a:rPr>
              <a:t>KORACI : </a:t>
            </a:r>
          </a:p>
          <a:p>
            <a:r>
              <a:rPr lang="hr-HR" sz="1900" dirty="0"/>
              <a:t>ključni pojam se piše ili crta na sredini papira</a:t>
            </a:r>
          </a:p>
          <a:p>
            <a:r>
              <a:rPr lang="hr-HR" sz="1900" dirty="0"/>
              <a:t>koristiti boje i povlačiti crte počevši od ključnog pojma /crteža; </a:t>
            </a:r>
          </a:p>
          <a:p>
            <a:r>
              <a:rPr lang="hr-HR" sz="1900" dirty="0"/>
              <a:t>na svakoj liniji napisati /nacrtati ključni novi pojam usko vezan sa glavnim pojmom</a:t>
            </a:r>
          </a:p>
          <a:p>
            <a:r>
              <a:rPr lang="hr-HR" sz="1900" dirty="0"/>
              <a:t>i opet granati</a:t>
            </a:r>
          </a:p>
          <a:p>
            <a:pPr marL="0" indent="0">
              <a:buNone/>
            </a:pPr>
            <a:endParaRPr lang="hr-HR" sz="1900" dirty="0"/>
          </a:p>
          <a:p>
            <a:pPr marL="0" indent="0">
              <a:buNone/>
            </a:pPr>
            <a:r>
              <a:rPr lang="hr-HR" sz="1900" dirty="0"/>
              <a:t>	</a:t>
            </a:r>
            <a:r>
              <a:rPr lang="hr-HR" sz="1900" b="1" dirty="0">
                <a:solidFill>
                  <a:srgbClr val="C00000"/>
                </a:solidFill>
              </a:rPr>
              <a:t>PREDNOSTI</a:t>
            </a:r>
          </a:p>
          <a:p>
            <a:r>
              <a:rPr lang="hr-HR" sz="1900" dirty="0"/>
              <a:t> razvija </a:t>
            </a:r>
            <a:r>
              <a:rPr lang="hr-HR" sz="1900" dirty="0" err="1"/>
              <a:t>brainstroming</a:t>
            </a:r>
            <a:r>
              <a:rPr lang="hr-HR" sz="1900" dirty="0"/>
              <a:t> – u djelu gdje određujemo ključne pojmove</a:t>
            </a:r>
          </a:p>
          <a:p>
            <a:r>
              <a:rPr lang="hr-HR" sz="1900" dirty="0"/>
              <a:t> daje slobodu kreiranja</a:t>
            </a:r>
          </a:p>
          <a:p>
            <a:r>
              <a:rPr lang="hr-HR" sz="1900" dirty="0"/>
              <a:t> stvaranje asocijacija</a:t>
            </a:r>
          </a:p>
          <a:p>
            <a:r>
              <a:rPr lang="hr-HR" sz="1900" dirty="0"/>
              <a:t> olakšava pamćenje</a:t>
            </a:r>
          </a:p>
          <a:p>
            <a:r>
              <a:rPr lang="hr-HR" sz="1900" dirty="0"/>
              <a:t> poveznica sa životom </a:t>
            </a:r>
          </a:p>
          <a:p>
            <a:pPr marL="0" indent="0">
              <a:buNone/>
            </a:pPr>
            <a:endParaRPr lang="hr-HR" dirty="0"/>
          </a:p>
          <a:p>
            <a:endParaRPr lang="hr-HR" dirty="0"/>
          </a:p>
        </p:txBody>
      </p:sp>
    </p:spTree>
    <p:extLst>
      <p:ext uri="{BB962C8B-B14F-4D97-AF65-F5344CB8AC3E}">
        <p14:creationId xmlns:p14="http://schemas.microsoft.com/office/powerpoint/2010/main" val="1339783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pPr lvl="0"/>
            <a:r>
              <a:rPr lang="hr-HR" sz="3600" dirty="0"/>
              <a:t>4. MAPE ZAJEDNICE</a:t>
            </a:r>
            <a:br>
              <a:rPr lang="hr-HR" sz="3600" dirty="0"/>
            </a:br>
            <a:endParaRPr lang="hr-HR" sz="3600" dirty="0"/>
          </a:p>
        </p:txBody>
      </p:sp>
      <p:sp>
        <p:nvSpPr>
          <p:cNvPr id="3" name="Rezervirano mjesto sadržaja 2"/>
          <p:cNvSpPr>
            <a:spLocks noGrp="1"/>
          </p:cNvSpPr>
          <p:nvPr>
            <p:ph idx="1"/>
          </p:nvPr>
        </p:nvSpPr>
        <p:spPr>
          <a:xfrm>
            <a:off x="581192" y="1844824"/>
            <a:ext cx="8229600" cy="4525963"/>
          </a:xfrm>
        </p:spPr>
        <p:txBody>
          <a:bodyPr>
            <a:normAutofit fontScale="55000" lnSpcReduction="20000"/>
          </a:bodyPr>
          <a:lstStyle/>
          <a:p>
            <a:pPr marL="0" lvl="0" indent="0">
              <a:buNone/>
            </a:pPr>
            <a:r>
              <a:rPr lang="hr-HR" dirty="0"/>
              <a:t>	</a:t>
            </a:r>
            <a:r>
              <a:rPr lang="hr-HR" sz="3600" b="1" dirty="0">
                <a:solidFill>
                  <a:srgbClr val="C00000"/>
                </a:solidFill>
              </a:rPr>
              <a:t>FAZE  :</a:t>
            </a:r>
            <a:endParaRPr lang="hr-HR" b="1" dirty="0">
              <a:solidFill>
                <a:srgbClr val="C00000"/>
              </a:solidFill>
            </a:endParaRPr>
          </a:p>
          <a:p>
            <a:pPr marL="514350" indent="-514350">
              <a:buFont typeface="+mj-lt"/>
              <a:buAutoNum type="arabicPeriod"/>
            </a:pPr>
            <a:r>
              <a:rPr lang="hr-HR" dirty="0"/>
              <a:t> </a:t>
            </a:r>
            <a:r>
              <a:rPr lang="hr-HR" sz="3000" dirty="0"/>
              <a:t>odrediti cilj</a:t>
            </a:r>
          </a:p>
          <a:p>
            <a:pPr marL="514350" indent="-514350">
              <a:buFont typeface="+mj-lt"/>
              <a:buAutoNum type="arabicPeriod"/>
            </a:pPr>
            <a:r>
              <a:rPr lang="hr-HR" sz="3000" dirty="0"/>
              <a:t> povezati se sa lokalnom zajednicom</a:t>
            </a:r>
          </a:p>
          <a:p>
            <a:pPr marL="514350" indent="-514350">
              <a:buFont typeface="+mj-lt"/>
              <a:buAutoNum type="arabicPeriod"/>
            </a:pPr>
            <a:r>
              <a:rPr lang="hr-HR" sz="3000" dirty="0"/>
              <a:t> sakupiti razne informacije</a:t>
            </a:r>
          </a:p>
          <a:p>
            <a:pPr marL="514350" indent="-514350">
              <a:buFont typeface="+mj-lt"/>
              <a:buAutoNum type="arabicPeriod"/>
            </a:pPr>
            <a:r>
              <a:rPr lang="hr-HR" sz="3000" dirty="0"/>
              <a:t> kreiranje mape</a:t>
            </a:r>
          </a:p>
          <a:p>
            <a:pPr marL="0" indent="0">
              <a:buNone/>
            </a:pPr>
            <a:endParaRPr lang="hr-HR" sz="3000" dirty="0"/>
          </a:p>
          <a:p>
            <a:pPr marL="0" indent="0">
              <a:buNone/>
            </a:pPr>
            <a:r>
              <a:rPr lang="hr-HR" sz="3000" dirty="0"/>
              <a:t>	</a:t>
            </a:r>
            <a:r>
              <a:rPr lang="hr-HR" sz="3300" b="1" dirty="0">
                <a:solidFill>
                  <a:srgbClr val="7030A0"/>
                </a:solidFill>
              </a:rPr>
              <a:t>PREDNOSTI :</a:t>
            </a:r>
            <a:endParaRPr lang="hr-HR" sz="3000" b="1" dirty="0">
              <a:solidFill>
                <a:srgbClr val="7030A0"/>
              </a:solidFill>
            </a:endParaRPr>
          </a:p>
          <a:p>
            <a:pPr lvl="0"/>
            <a:r>
              <a:rPr lang="hr-HR" dirty="0"/>
              <a:t>Kolektivni rad</a:t>
            </a:r>
          </a:p>
          <a:p>
            <a:pPr lvl="0"/>
            <a:r>
              <a:rPr lang="hr-HR" dirty="0"/>
              <a:t>Fokusiranje na život u zajednici</a:t>
            </a:r>
          </a:p>
          <a:p>
            <a:pPr lvl="0"/>
            <a:r>
              <a:rPr lang="hr-HR" dirty="0"/>
              <a:t>Razmisliti što sve postoji u tvojoj zajednici</a:t>
            </a:r>
          </a:p>
          <a:p>
            <a:pPr lvl="0"/>
            <a:r>
              <a:rPr lang="hr-HR" dirty="0"/>
              <a:t> što možemo učiniti bolje za zajednicu </a:t>
            </a:r>
          </a:p>
          <a:p>
            <a:pPr lvl="0"/>
            <a:r>
              <a:rPr lang="hr-HR" dirty="0"/>
              <a:t>kako to poboljšati život u zajednici, koji su problemi koje su mogućnosti</a:t>
            </a:r>
          </a:p>
          <a:p>
            <a:pPr lvl="0"/>
            <a:r>
              <a:rPr lang="hr-HR" dirty="0"/>
              <a:t>razvija kolektivnu svijest</a:t>
            </a:r>
          </a:p>
          <a:p>
            <a:pPr lvl="0"/>
            <a:r>
              <a:rPr lang="hr-HR" dirty="0"/>
              <a:t>povezuje učenike sa ljudima iz zajednice</a:t>
            </a:r>
          </a:p>
          <a:p>
            <a:r>
              <a:rPr lang="hr-HR" dirty="0"/>
              <a:t>dobivaju realnu sliku svoje zajednice, njezine probleme</a:t>
            </a:r>
          </a:p>
          <a:p>
            <a:r>
              <a:rPr lang="hr-HR" dirty="0"/>
              <a:t>Uče iz izvorne stvarnosti</a:t>
            </a:r>
          </a:p>
        </p:txBody>
      </p:sp>
    </p:spTree>
    <p:extLst>
      <p:ext uri="{BB962C8B-B14F-4D97-AF65-F5344CB8AC3E}">
        <p14:creationId xmlns:p14="http://schemas.microsoft.com/office/powerpoint/2010/main" val="2840811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692696"/>
            <a:ext cx="8229600" cy="1143000"/>
          </a:xfrm>
        </p:spPr>
        <p:txBody>
          <a:bodyPr>
            <a:noAutofit/>
          </a:bodyPr>
          <a:lstStyle/>
          <a:p>
            <a:pPr lvl="0"/>
            <a:r>
              <a:rPr lang="hr-HR" sz="3600" dirty="0"/>
              <a:t>5. STUDIJ SLUČAJA</a:t>
            </a:r>
            <a:br>
              <a:rPr lang="hr-HR" sz="3600" dirty="0"/>
            </a:br>
            <a:endParaRPr lang="hr-HR" sz="3600" dirty="0"/>
          </a:p>
        </p:txBody>
      </p:sp>
      <p:sp>
        <p:nvSpPr>
          <p:cNvPr id="3" name="Rezervirano mjesto sadržaja 2"/>
          <p:cNvSpPr>
            <a:spLocks noGrp="1"/>
          </p:cNvSpPr>
          <p:nvPr>
            <p:ph idx="1"/>
          </p:nvPr>
        </p:nvSpPr>
        <p:spPr>
          <a:xfrm>
            <a:off x="683568" y="1988840"/>
            <a:ext cx="8229600" cy="4525963"/>
          </a:xfrm>
        </p:spPr>
        <p:txBody>
          <a:bodyPr>
            <a:normAutofit fontScale="55000" lnSpcReduction="20000"/>
          </a:bodyPr>
          <a:lstStyle/>
          <a:p>
            <a:pPr lvl="0"/>
            <a:r>
              <a:rPr lang="hr-HR" dirty="0"/>
              <a:t>istraživanje nekog područja/problema u zajednici</a:t>
            </a:r>
          </a:p>
          <a:p>
            <a:pPr lvl="0"/>
            <a:r>
              <a:rPr lang="hr-HR" dirty="0"/>
              <a:t>dobra metoda za ovu metodu je </a:t>
            </a:r>
            <a:r>
              <a:rPr lang="hr-HR" b="1" i="1" dirty="0">
                <a:solidFill>
                  <a:schemeClr val="accent4">
                    <a:lumMod val="75000"/>
                  </a:schemeClr>
                </a:solidFill>
              </a:rPr>
              <a:t>intervju</a:t>
            </a:r>
          </a:p>
          <a:p>
            <a:pPr lvl="0"/>
            <a:r>
              <a:rPr lang="hr-HR" dirty="0"/>
              <a:t>dobro je obaviti više razgovora radi bolje perspektive</a:t>
            </a:r>
          </a:p>
          <a:p>
            <a:pPr lvl="0"/>
            <a:r>
              <a:rPr lang="hr-HR" dirty="0"/>
              <a:t>razgovorom s ljudima, stručnjacima uči se  interpretirati tuđe priče, stajališta, ograničenja, razmišljanja</a:t>
            </a:r>
          </a:p>
          <a:p>
            <a:pPr marL="0" lvl="0" indent="0">
              <a:buNone/>
            </a:pPr>
            <a:endParaRPr lang="hr-HR" dirty="0"/>
          </a:p>
          <a:p>
            <a:pPr marL="0" lvl="0" indent="0">
              <a:buNone/>
            </a:pPr>
            <a:r>
              <a:rPr lang="hr-HR" sz="3600" b="1" dirty="0">
                <a:solidFill>
                  <a:srgbClr val="C00000"/>
                </a:solidFill>
              </a:rPr>
              <a:t>FAZE :</a:t>
            </a:r>
          </a:p>
          <a:p>
            <a:pPr lvl="0"/>
            <a:r>
              <a:rPr lang="hr-HR" dirty="0"/>
              <a:t>identificirati stvarni problem; </a:t>
            </a:r>
          </a:p>
          <a:p>
            <a:pPr lvl="0"/>
            <a:r>
              <a:rPr lang="hr-HR" dirty="0"/>
              <a:t>izraziti problem pomoću pitanja </a:t>
            </a:r>
            <a:r>
              <a:rPr lang="hr-HR" b="1" dirty="0"/>
              <a:t>zašto (je to problem ili zašto istraživati baš to područje) </a:t>
            </a:r>
            <a:r>
              <a:rPr lang="hr-HR" dirty="0"/>
              <a:t>i </a:t>
            </a:r>
            <a:r>
              <a:rPr lang="hr-HR" b="1" dirty="0"/>
              <a:t>kako</a:t>
            </a:r>
            <a:r>
              <a:rPr lang="hr-HR" dirty="0"/>
              <a:t> – ga je moguće riješiti, </a:t>
            </a:r>
          </a:p>
          <a:p>
            <a:pPr lvl="0"/>
            <a:r>
              <a:rPr lang="hr-HR" dirty="0"/>
              <a:t>odrediti privremeni prijedlog rješenja</a:t>
            </a:r>
          </a:p>
          <a:p>
            <a:pPr marL="0" indent="0">
              <a:buNone/>
            </a:pPr>
            <a:r>
              <a:rPr lang="hr-HR" dirty="0"/>
              <a:t> </a:t>
            </a:r>
          </a:p>
          <a:p>
            <a:pPr marL="0" lvl="0" indent="0">
              <a:buNone/>
            </a:pPr>
            <a:r>
              <a:rPr lang="hr-HR" b="1" dirty="0">
                <a:solidFill>
                  <a:srgbClr val="7030A0"/>
                </a:solidFill>
              </a:rPr>
              <a:t>METODE KVALITETNOG ISTRAŽIVANJA- </a:t>
            </a:r>
            <a:r>
              <a:rPr lang="hr-HR" dirty="0"/>
              <a:t>intervju, promatranje, prikupljanje podataka i selekcija, analiza dokumentacije</a:t>
            </a:r>
          </a:p>
          <a:p>
            <a:pPr marL="0" lvl="0" indent="0">
              <a:buNone/>
            </a:pPr>
            <a:endParaRPr lang="hr-HR" dirty="0"/>
          </a:p>
          <a:p>
            <a:pPr marL="0" lvl="0" indent="0">
              <a:buNone/>
            </a:pPr>
            <a:r>
              <a:rPr lang="hr-HR" dirty="0"/>
              <a:t>	</a:t>
            </a:r>
            <a:r>
              <a:rPr lang="hr-HR" b="1" dirty="0">
                <a:solidFill>
                  <a:srgbClr val="00B050"/>
                </a:solidFill>
              </a:rPr>
              <a:t>TIPOVI INTERVJUA : </a:t>
            </a:r>
          </a:p>
          <a:p>
            <a:pPr marL="0" lvl="0" indent="0">
              <a:buNone/>
            </a:pPr>
            <a:r>
              <a:rPr lang="hr-HR" dirty="0"/>
              <a:t>Prvo treba odrediti koga intervjuirati i prema tome odrediti tip intervjua.</a:t>
            </a:r>
          </a:p>
          <a:p>
            <a:pPr lvl="0">
              <a:buFontTx/>
              <a:buChar char="-"/>
            </a:pPr>
            <a:r>
              <a:rPr lang="hr-HR" dirty="0"/>
              <a:t>strukturirani – unaprijed određena pitanja</a:t>
            </a:r>
          </a:p>
          <a:p>
            <a:pPr lvl="0">
              <a:buFontTx/>
              <a:buChar char="-"/>
            </a:pPr>
            <a:r>
              <a:rPr lang="hr-HR" dirty="0"/>
              <a:t>nestrukturirani- slobodniji, otvoren intervju sa fleksibilnim pitanjima</a:t>
            </a:r>
          </a:p>
          <a:p>
            <a:pPr lvl="0">
              <a:buFontTx/>
              <a:buChar char="-"/>
            </a:pPr>
            <a:r>
              <a:rPr lang="hr-HR" dirty="0"/>
              <a:t>I. sa otvorenim pitanjima – ispitanik može odgovarati prirodno i spontano, kako njemu odgovara</a:t>
            </a:r>
          </a:p>
          <a:p>
            <a:pPr lvl="0">
              <a:buFontTx/>
              <a:buChar char="-"/>
            </a:pPr>
            <a:r>
              <a:rPr lang="hr-HR" dirty="0"/>
              <a:t>I. sa zatvorenim pitanjima – ispitanik izabire jedan (ili više) ponuđenih odgovora</a:t>
            </a:r>
          </a:p>
        </p:txBody>
      </p:sp>
    </p:spTree>
    <p:extLst>
      <p:ext uri="{BB962C8B-B14F-4D97-AF65-F5344CB8AC3E}">
        <p14:creationId xmlns:p14="http://schemas.microsoft.com/office/powerpoint/2010/main" val="731045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2237" y="620688"/>
            <a:ext cx="8229600" cy="1143000"/>
          </a:xfrm>
        </p:spPr>
        <p:txBody>
          <a:bodyPr>
            <a:noAutofit/>
          </a:bodyPr>
          <a:lstStyle/>
          <a:p>
            <a:pPr lvl="0"/>
            <a:r>
              <a:rPr lang="hr-HR" sz="3600" dirty="0"/>
              <a:t>6. IGRANJE ULOGA</a:t>
            </a:r>
            <a:br>
              <a:rPr lang="hr-HR" sz="3600" dirty="0"/>
            </a:br>
            <a:endParaRPr lang="hr-HR" sz="3600" dirty="0"/>
          </a:p>
        </p:txBody>
      </p:sp>
      <p:sp>
        <p:nvSpPr>
          <p:cNvPr id="3" name="Rezervirano mjesto sadržaja 2"/>
          <p:cNvSpPr>
            <a:spLocks noGrp="1"/>
          </p:cNvSpPr>
          <p:nvPr>
            <p:ph idx="1"/>
          </p:nvPr>
        </p:nvSpPr>
        <p:spPr>
          <a:xfrm>
            <a:off x="914400" y="2132856"/>
            <a:ext cx="8229600" cy="4525963"/>
          </a:xfrm>
        </p:spPr>
        <p:txBody>
          <a:bodyPr>
            <a:normAutofit lnSpcReduction="10000"/>
          </a:bodyPr>
          <a:lstStyle/>
          <a:p>
            <a:pPr marL="0" lvl="0" indent="0">
              <a:buNone/>
            </a:pPr>
            <a:r>
              <a:rPr lang="hr-HR" dirty="0"/>
              <a:t>	</a:t>
            </a:r>
            <a:r>
              <a:rPr lang="hr-HR" sz="2800" b="1" dirty="0">
                <a:solidFill>
                  <a:srgbClr val="C00000"/>
                </a:solidFill>
              </a:rPr>
              <a:t>FAZE</a:t>
            </a:r>
          </a:p>
          <a:p>
            <a:pPr lvl="0"/>
            <a:r>
              <a:rPr lang="hr-HR" sz="2000" dirty="0"/>
              <a:t>pripremiti temu;</a:t>
            </a:r>
          </a:p>
          <a:p>
            <a:pPr lvl="0"/>
            <a:r>
              <a:rPr lang="hr-HR" sz="2000" dirty="0"/>
              <a:t>cilj, </a:t>
            </a:r>
          </a:p>
          <a:p>
            <a:pPr lvl="0"/>
            <a:r>
              <a:rPr lang="hr-HR" sz="2000" dirty="0"/>
              <a:t>očekivanja, </a:t>
            </a:r>
          </a:p>
          <a:p>
            <a:pPr lvl="0"/>
            <a:r>
              <a:rPr lang="hr-HR" sz="2000" dirty="0"/>
              <a:t>koncept izmijeniti prostor ili okolinu; </a:t>
            </a:r>
          </a:p>
          <a:p>
            <a:pPr lvl="0"/>
            <a:r>
              <a:rPr lang="hr-HR" sz="2000" dirty="0"/>
              <a:t>dodati glazbu, </a:t>
            </a:r>
            <a:r>
              <a:rPr lang="hr-HR" sz="2000" dirty="0" err="1"/>
              <a:t>postere</a:t>
            </a:r>
            <a:r>
              <a:rPr lang="hr-HR" sz="2000" dirty="0"/>
              <a:t>, slike; raspraviti</a:t>
            </a:r>
          </a:p>
          <a:p>
            <a:pPr lvl="0"/>
            <a:endParaRPr lang="hr-HR" sz="2000" dirty="0"/>
          </a:p>
          <a:p>
            <a:pPr marL="0" lvl="0" indent="0">
              <a:buNone/>
            </a:pPr>
            <a:r>
              <a:rPr lang="hr-HR" sz="2000" dirty="0"/>
              <a:t>Predradnje - posjeti, intervjui, sredstva</a:t>
            </a:r>
          </a:p>
          <a:p>
            <a:pPr marL="0" lvl="0" indent="0">
              <a:buNone/>
            </a:pPr>
            <a:r>
              <a:rPr lang="hr-HR" sz="2000" dirty="0"/>
              <a:t>Elementi : likovi, zaplet, vrijeme, prostor</a:t>
            </a:r>
          </a:p>
          <a:p>
            <a:pPr marL="0" lvl="0" indent="0">
              <a:buNone/>
            </a:pPr>
            <a:r>
              <a:rPr lang="hr-HR" sz="2000" dirty="0"/>
              <a:t>Treba za svaki lik odabrati karakter; osmisliti zaplet                 </a:t>
            </a:r>
          </a:p>
          <a:p>
            <a:pPr lvl="0"/>
            <a:endParaRPr lang="hr-HR" sz="2000" dirty="0"/>
          </a:p>
          <a:p>
            <a:endParaRPr lang="hr-HR" sz="2000" dirty="0"/>
          </a:p>
        </p:txBody>
      </p:sp>
    </p:spTree>
    <p:extLst>
      <p:ext uri="{BB962C8B-B14F-4D97-AF65-F5344CB8AC3E}">
        <p14:creationId xmlns:p14="http://schemas.microsoft.com/office/powerpoint/2010/main" val="85785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136301"/>
            <a:ext cx="8229600" cy="1143000"/>
          </a:xfrm>
        </p:spPr>
        <p:txBody>
          <a:bodyPr>
            <a:normAutofit/>
          </a:bodyPr>
          <a:lstStyle/>
          <a:p>
            <a:r>
              <a:rPr lang="hr-HR" sz="3200" dirty="0">
                <a:solidFill>
                  <a:schemeClr val="accent1">
                    <a:lumMod val="25000"/>
                    <a:lumOff val="75000"/>
                  </a:schemeClr>
                </a:solidFill>
              </a:rPr>
              <a:t>PREDNOSTI</a:t>
            </a:r>
          </a:p>
        </p:txBody>
      </p:sp>
      <p:sp>
        <p:nvSpPr>
          <p:cNvPr id="3" name="Rezervirano mjesto sadržaja 2"/>
          <p:cNvSpPr>
            <a:spLocks noGrp="1"/>
          </p:cNvSpPr>
          <p:nvPr>
            <p:ph idx="1"/>
          </p:nvPr>
        </p:nvSpPr>
        <p:spPr>
          <a:xfrm>
            <a:off x="683568" y="1988840"/>
            <a:ext cx="8229600" cy="4525963"/>
          </a:xfrm>
        </p:spPr>
        <p:txBody>
          <a:bodyPr>
            <a:normAutofit fontScale="92500" lnSpcReduction="10000"/>
          </a:bodyPr>
          <a:lstStyle/>
          <a:p>
            <a:pPr lvl="0"/>
            <a:r>
              <a:rPr lang="hr-HR" dirty="0"/>
              <a:t>Ova metoda razbija dosadu</a:t>
            </a:r>
          </a:p>
          <a:p>
            <a:pPr lvl="0"/>
            <a:r>
              <a:rPr lang="hr-HR" dirty="0"/>
              <a:t>razvija kritičko mišljenje</a:t>
            </a:r>
          </a:p>
          <a:p>
            <a:pPr lvl="0"/>
            <a:r>
              <a:rPr lang="hr-HR" dirty="0"/>
              <a:t> povezuje sadržaje sa životom</a:t>
            </a:r>
          </a:p>
          <a:p>
            <a:pPr lvl="0"/>
            <a:r>
              <a:rPr lang="hr-HR" dirty="0"/>
              <a:t> razvija iskustvo</a:t>
            </a:r>
          </a:p>
          <a:p>
            <a:pPr lvl="0"/>
            <a:r>
              <a:rPr lang="hr-HR" dirty="0"/>
              <a:t> prilagođavanje novim situacijama</a:t>
            </a:r>
          </a:p>
          <a:p>
            <a:pPr lvl="0"/>
            <a:r>
              <a:rPr lang="hr-HR" dirty="0"/>
              <a:t> učenici su aktivniji</a:t>
            </a:r>
          </a:p>
          <a:p>
            <a:pPr lvl="0"/>
            <a:r>
              <a:rPr lang="hr-HR" dirty="0"/>
              <a:t> poduzimanje inicijative</a:t>
            </a:r>
          </a:p>
          <a:p>
            <a:pPr lvl="0"/>
            <a:r>
              <a:rPr lang="hr-HR" dirty="0"/>
              <a:t> jasniji im je cilj učenja </a:t>
            </a:r>
          </a:p>
          <a:p>
            <a:pPr lvl="0"/>
            <a:r>
              <a:rPr lang="hr-HR" dirty="0"/>
              <a:t> simuliraju stvarne situacije</a:t>
            </a:r>
          </a:p>
          <a:p>
            <a:pPr lvl="0"/>
            <a:r>
              <a:rPr lang="hr-HR" dirty="0"/>
              <a:t>Razvija empatiju jer se uloge promijene pa se tako možemo </a:t>
            </a:r>
            <a:r>
              <a:rPr lang="hr-HR" dirty="0" err="1"/>
              <a:t>uživiti</a:t>
            </a:r>
            <a:r>
              <a:rPr lang="hr-HR" dirty="0"/>
              <a:t> i u onu drugu ulogu pa se mijenja perspektiva i razvija se razumijevanje za drugu stranu</a:t>
            </a:r>
          </a:p>
          <a:p>
            <a:pPr lvl="0"/>
            <a:r>
              <a:rPr lang="hr-HR" dirty="0"/>
              <a:t>Povezuje se i grupa jer zajedno glume neke bliske uloga</a:t>
            </a:r>
          </a:p>
          <a:p>
            <a:endParaRPr lang="hr-HR" dirty="0"/>
          </a:p>
        </p:txBody>
      </p:sp>
    </p:spTree>
    <p:extLst>
      <p:ext uri="{BB962C8B-B14F-4D97-AF65-F5344CB8AC3E}">
        <p14:creationId xmlns:p14="http://schemas.microsoft.com/office/powerpoint/2010/main" val="136700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lvl="0"/>
            <a:r>
              <a:rPr lang="hr-HR" dirty="0"/>
              <a:t>7. ETIČKA DILEMA</a:t>
            </a:r>
            <a:br>
              <a:rPr lang="hr-HR" dirty="0"/>
            </a:br>
            <a:endParaRPr lang="hr-HR" dirty="0"/>
          </a:p>
        </p:txBody>
      </p:sp>
      <p:sp>
        <p:nvSpPr>
          <p:cNvPr id="3" name="Rezervirano mjesto sadržaja 2"/>
          <p:cNvSpPr>
            <a:spLocks noGrp="1"/>
          </p:cNvSpPr>
          <p:nvPr>
            <p:ph idx="1"/>
          </p:nvPr>
        </p:nvSpPr>
        <p:spPr>
          <a:xfrm>
            <a:off x="683568" y="2060848"/>
            <a:ext cx="8229600" cy="4525963"/>
          </a:xfrm>
        </p:spPr>
        <p:txBody>
          <a:bodyPr>
            <a:normAutofit fontScale="85000" lnSpcReduction="20000"/>
          </a:bodyPr>
          <a:lstStyle/>
          <a:p>
            <a:pPr marL="0" lvl="0" indent="0">
              <a:buNone/>
            </a:pPr>
            <a:r>
              <a:rPr lang="hr-HR" dirty="0"/>
              <a:t>	</a:t>
            </a:r>
            <a:r>
              <a:rPr lang="hr-HR" sz="3300" b="1" dirty="0">
                <a:solidFill>
                  <a:srgbClr val="C00000"/>
                </a:solidFill>
              </a:rPr>
              <a:t>FAZE</a:t>
            </a:r>
          </a:p>
          <a:p>
            <a:pPr lvl="0"/>
            <a:r>
              <a:rPr lang="hr-HR" sz="2600" dirty="0"/>
              <a:t>Identificirati neki problem</a:t>
            </a:r>
          </a:p>
          <a:p>
            <a:pPr lvl="0"/>
            <a:r>
              <a:rPr lang="hr-HR" sz="2600" dirty="0"/>
              <a:t>Sakupiti sve potrebne informacije, podatke, činjenice</a:t>
            </a:r>
          </a:p>
          <a:p>
            <a:pPr lvl="0"/>
            <a:r>
              <a:rPr lang="hr-HR" sz="2600" dirty="0"/>
              <a:t> selektirati i evaluirati informacije</a:t>
            </a:r>
          </a:p>
          <a:p>
            <a:pPr lvl="0"/>
            <a:r>
              <a:rPr lang="hr-HR" sz="2600" dirty="0"/>
              <a:t>Razmisliti o alternativama/opcijama rješavanja</a:t>
            </a:r>
          </a:p>
          <a:p>
            <a:pPr lvl="0"/>
            <a:r>
              <a:rPr lang="hr-HR" sz="2600" dirty="0"/>
              <a:t>Donijeti odluku</a:t>
            </a:r>
          </a:p>
          <a:p>
            <a:pPr lvl="0"/>
            <a:r>
              <a:rPr lang="hr-HR" sz="2600" dirty="0"/>
              <a:t>Poduzeti akcije</a:t>
            </a:r>
          </a:p>
          <a:p>
            <a:pPr lvl="0"/>
            <a:r>
              <a:rPr lang="hr-HR" sz="2600" dirty="0"/>
              <a:t>Analizirati rezultate</a:t>
            </a:r>
          </a:p>
          <a:p>
            <a:pPr marL="0" lvl="0" indent="0">
              <a:buNone/>
            </a:pPr>
            <a:endParaRPr lang="hr-HR" sz="2600" dirty="0"/>
          </a:p>
          <a:p>
            <a:pPr marL="0" lvl="0" indent="0" algn="ctr">
              <a:buNone/>
            </a:pPr>
            <a:r>
              <a:rPr lang="hr-HR" sz="2600" i="1" dirty="0">
                <a:solidFill>
                  <a:srgbClr val="0070C0"/>
                </a:solidFill>
              </a:rPr>
              <a:t>Prava dilema je kad istražiš sve opcije koje su podjednako loše i izbora više nema- tada moram odlučiti</a:t>
            </a:r>
          </a:p>
          <a:p>
            <a:endParaRPr lang="hr-HR" dirty="0"/>
          </a:p>
        </p:txBody>
      </p:sp>
    </p:spTree>
    <p:extLst>
      <p:ext uri="{BB962C8B-B14F-4D97-AF65-F5344CB8AC3E}">
        <p14:creationId xmlns:p14="http://schemas.microsoft.com/office/powerpoint/2010/main" val="1149593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lvl="0"/>
            <a:r>
              <a:rPr lang="hr-HR" dirty="0"/>
              <a:t>8. DEBATA</a:t>
            </a:r>
            <a:br>
              <a:rPr lang="hr-HR" dirty="0"/>
            </a:br>
            <a:endParaRPr lang="hr-HR" dirty="0"/>
          </a:p>
        </p:txBody>
      </p:sp>
      <p:sp>
        <p:nvSpPr>
          <p:cNvPr id="3" name="Rezervirano mjesto sadržaja 2"/>
          <p:cNvSpPr>
            <a:spLocks noGrp="1"/>
          </p:cNvSpPr>
          <p:nvPr>
            <p:ph idx="1"/>
          </p:nvPr>
        </p:nvSpPr>
        <p:spPr>
          <a:xfrm>
            <a:off x="581192" y="2060848"/>
            <a:ext cx="8229600" cy="4525963"/>
          </a:xfrm>
        </p:spPr>
        <p:txBody>
          <a:bodyPr>
            <a:normAutofit fontScale="85000" lnSpcReduction="10000"/>
          </a:bodyPr>
          <a:lstStyle/>
          <a:p>
            <a:endParaRPr lang="hr-HR" dirty="0"/>
          </a:p>
          <a:p>
            <a:r>
              <a:rPr lang="hr-HR" sz="2800" dirty="0"/>
              <a:t>Formalizirana rasprava</a:t>
            </a:r>
          </a:p>
          <a:p>
            <a:r>
              <a:rPr lang="hr-HR" sz="2800" dirty="0"/>
              <a:t>Oblik natjecanja</a:t>
            </a:r>
          </a:p>
          <a:p>
            <a:r>
              <a:rPr lang="hr-HR" sz="2800" dirty="0"/>
              <a:t>Ima elemente intelektualnih argumenata</a:t>
            </a:r>
          </a:p>
          <a:p>
            <a:pPr lvl="0"/>
            <a:r>
              <a:rPr lang="hr-HR" sz="2800" dirty="0"/>
              <a:t>Argumenti trebaju biti kratki i pozitivni</a:t>
            </a:r>
          </a:p>
          <a:p>
            <a:pPr lvl="0"/>
            <a:r>
              <a:rPr lang="hr-HR" sz="2800" dirty="0"/>
              <a:t>Učenici se trebaju pripremiti, istražiti o temi</a:t>
            </a:r>
          </a:p>
          <a:p>
            <a:pPr lvl="0"/>
            <a:r>
              <a:rPr lang="hr-HR" sz="2800" dirty="0"/>
              <a:t>Poboljšava vještine slušanja,  samopouzdanje, javni govor, analitičko mišljenje, </a:t>
            </a:r>
          </a:p>
          <a:p>
            <a:pPr lvl="0"/>
            <a:r>
              <a:rPr lang="hr-HR" sz="2800" dirty="0"/>
              <a:t>Važno je iznositi prave logične argumente </a:t>
            </a:r>
            <a:r>
              <a:rPr lang="hr-HR" sz="2800" dirty="0" err="1"/>
              <a:t>potkrepljene</a:t>
            </a:r>
            <a:r>
              <a:rPr lang="hr-HR" sz="2800" dirty="0"/>
              <a:t> činjenicama, statistikom, bilom kojim dokazima /pokazateljima</a:t>
            </a:r>
          </a:p>
          <a:p>
            <a:pPr marL="0" indent="0">
              <a:buNone/>
            </a:pPr>
            <a:endParaRPr lang="hr-HR" sz="2800" dirty="0"/>
          </a:p>
          <a:p>
            <a:endParaRPr lang="hr-HR" dirty="0"/>
          </a:p>
        </p:txBody>
      </p:sp>
    </p:spTree>
    <p:extLst>
      <p:ext uri="{BB962C8B-B14F-4D97-AF65-F5344CB8AC3E}">
        <p14:creationId xmlns:p14="http://schemas.microsoft.com/office/powerpoint/2010/main" val="213343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INOVATIVNE METODE UČENJA</a:t>
            </a:r>
          </a:p>
        </p:txBody>
      </p:sp>
      <p:sp>
        <p:nvSpPr>
          <p:cNvPr id="3" name="Rezervirano mjesto sadržaja 2"/>
          <p:cNvSpPr>
            <a:spLocks noGrp="1"/>
          </p:cNvSpPr>
          <p:nvPr>
            <p:ph idx="1"/>
          </p:nvPr>
        </p:nvSpPr>
        <p:spPr/>
        <p:txBody>
          <a:bodyPr>
            <a:normAutofit/>
          </a:bodyPr>
          <a:lstStyle/>
          <a:p>
            <a:pPr marL="0" indent="0">
              <a:buNone/>
            </a:pPr>
            <a:r>
              <a:rPr lang="hr-HR" sz="2800" dirty="0"/>
              <a:t>Omogućuju aktivno uključivanje učenika u nastavu, čime do izražaja dolazi njihovo stvaralaštvo, u čemu je zapravo i cilj suvremene nastave.</a:t>
            </a:r>
          </a:p>
          <a:p>
            <a:pPr marL="0" indent="0">
              <a:buNone/>
            </a:pPr>
            <a:endParaRPr lang="hr-HR" sz="2800" b="1" dirty="0"/>
          </a:p>
          <a:p>
            <a:pPr marL="0" indent="0">
              <a:buNone/>
            </a:pPr>
            <a:r>
              <a:rPr lang="hr-HR" sz="2000" i="1" dirty="0"/>
              <a:t>Aktivnim sudjelovanjem učenika u procesu stjecanja novih spoznaja /znanja, događa se samospoznaja, učenik postaje kreator novih znanja temeljenih na prethodnim iskustvima, pripremi, planu rada, </a:t>
            </a:r>
            <a:r>
              <a:rPr lang="hr-HR" sz="2000" i="1" dirty="0" err="1">
                <a:solidFill>
                  <a:srgbClr val="C00000"/>
                </a:solidFill>
              </a:rPr>
              <a:t>blabla</a:t>
            </a:r>
            <a:r>
              <a:rPr lang="hr-HR" sz="2000" i="1" dirty="0">
                <a:solidFill>
                  <a:srgbClr val="C00000"/>
                </a:solidFill>
              </a:rPr>
              <a:t>, nedovršeno</a:t>
            </a:r>
          </a:p>
        </p:txBody>
      </p:sp>
    </p:spTree>
    <p:extLst>
      <p:ext uri="{BB962C8B-B14F-4D97-AF65-F5344CB8AC3E}">
        <p14:creationId xmlns:p14="http://schemas.microsoft.com/office/powerpoint/2010/main" val="356758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b="1" dirty="0"/>
              <a:t>INOVATIVNE METODE UČENJA</a:t>
            </a:r>
            <a:br>
              <a:rPr lang="hr-HR" b="1" dirty="0"/>
            </a:br>
            <a:endParaRPr lang="hr-HR" dirty="0"/>
          </a:p>
        </p:txBody>
      </p:sp>
      <p:sp>
        <p:nvSpPr>
          <p:cNvPr id="3" name="Rezervirano mjesto sadržaja 2"/>
          <p:cNvSpPr>
            <a:spLocks noGrp="1"/>
          </p:cNvSpPr>
          <p:nvPr>
            <p:ph idx="1"/>
          </p:nvPr>
        </p:nvSpPr>
        <p:spPr/>
        <p:txBody>
          <a:bodyPr>
            <a:normAutofit/>
          </a:bodyPr>
          <a:lstStyle/>
          <a:p>
            <a:pPr marL="514350" lvl="0" indent="-514350">
              <a:buFont typeface="+mj-lt"/>
              <a:buAutoNum type="arabicPeriod"/>
            </a:pPr>
            <a:r>
              <a:rPr lang="hr-HR" dirty="0"/>
              <a:t>Projekt metoda</a:t>
            </a:r>
          </a:p>
          <a:p>
            <a:pPr marL="514350" lvl="0" indent="-514350">
              <a:buFont typeface="+mj-lt"/>
              <a:buAutoNum type="arabicPeriod"/>
            </a:pPr>
            <a:r>
              <a:rPr lang="hr-HR" dirty="0" err="1"/>
              <a:t>Brainstorming</a:t>
            </a:r>
            <a:r>
              <a:rPr lang="hr-HR" dirty="0"/>
              <a:t> (oluja ideja)</a:t>
            </a:r>
          </a:p>
          <a:p>
            <a:pPr marL="514350" lvl="0" indent="-514350">
              <a:buFont typeface="+mj-lt"/>
              <a:buAutoNum type="arabicPeriod"/>
            </a:pPr>
            <a:r>
              <a:rPr lang="hr-HR" dirty="0"/>
              <a:t>Umne mape</a:t>
            </a:r>
          </a:p>
          <a:p>
            <a:pPr marL="514350" lvl="0" indent="-514350">
              <a:buFont typeface="+mj-lt"/>
              <a:buAutoNum type="arabicPeriod"/>
            </a:pPr>
            <a:r>
              <a:rPr lang="hr-HR" dirty="0"/>
              <a:t>Mape zajednice</a:t>
            </a:r>
          </a:p>
          <a:p>
            <a:pPr marL="514350" lvl="0" indent="-514350">
              <a:buFont typeface="+mj-lt"/>
              <a:buAutoNum type="arabicPeriod"/>
            </a:pPr>
            <a:r>
              <a:rPr lang="hr-HR" dirty="0"/>
              <a:t>Studij slučaja</a:t>
            </a:r>
          </a:p>
          <a:p>
            <a:pPr marL="514350" lvl="0" indent="-514350">
              <a:buFont typeface="+mj-lt"/>
              <a:buAutoNum type="arabicPeriod"/>
            </a:pPr>
            <a:r>
              <a:rPr lang="hr-HR" dirty="0"/>
              <a:t>Igranje uloga</a:t>
            </a:r>
          </a:p>
          <a:p>
            <a:pPr marL="514350" lvl="0" indent="-514350">
              <a:buFont typeface="+mj-lt"/>
              <a:buAutoNum type="arabicPeriod"/>
            </a:pPr>
            <a:r>
              <a:rPr lang="hr-HR" dirty="0"/>
              <a:t>Etičke dileme</a:t>
            </a:r>
          </a:p>
          <a:p>
            <a:pPr marL="514350" lvl="0" indent="-514350">
              <a:buFont typeface="+mj-lt"/>
              <a:buAutoNum type="arabicPeriod"/>
            </a:pPr>
            <a:r>
              <a:rPr lang="hr-HR" dirty="0"/>
              <a:t>Debata</a:t>
            </a:r>
          </a:p>
          <a:p>
            <a:pPr marL="514350" indent="-514350">
              <a:buFont typeface="+mj-lt"/>
              <a:buAutoNum type="arabicPeriod"/>
            </a:pPr>
            <a:endParaRPr lang="hr-HR" dirty="0"/>
          </a:p>
        </p:txBody>
      </p:sp>
    </p:spTree>
    <p:extLst>
      <p:ext uri="{BB962C8B-B14F-4D97-AF65-F5344CB8AC3E}">
        <p14:creationId xmlns:p14="http://schemas.microsoft.com/office/powerpoint/2010/main" val="408957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07392" y="1087135"/>
            <a:ext cx="7989752" cy="1083329"/>
          </a:xfrm>
        </p:spPr>
        <p:txBody>
          <a:bodyPr>
            <a:normAutofit fontScale="90000"/>
          </a:bodyPr>
          <a:lstStyle/>
          <a:p>
            <a:br>
              <a:rPr lang="hr-HR" sz="4000" dirty="0"/>
            </a:br>
            <a:r>
              <a:rPr lang="hr-HR" sz="4000" dirty="0"/>
              <a:t>1. PROJEKT METODA </a:t>
            </a:r>
            <a:br>
              <a:rPr lang="hr-HR" dirty="0"/>
            </a:br>
            <a:r>
              <a:rPr lang="hr-HR" dirty="0"/>
              <a:t>			</a:t>
            </a:r>
            <a:r>
              <a:rPr lang="hr-HR" sz="2200" i="1" dirty="0"/>
              <a:t>Škola nije priprema za život već sam život</a:t>
            </a:r>
            <a:br>
              <a:rPr lang="hr-HR" sz="2200" i="1" dirty="0"/>
            </a:br>
            <a:endParaRPr lang="hr-HR" sz="4000" i="1" dirty="0"/>
          </a:p>
        </p:txBody>
      </p:sp>
      <p:sp>
        <p:nvSpPr>
          <p:cNvPr id="3" name="Rezervirano mjesto sadržaja 2"/>
          <p:cNvSpPr>
            <a:spLocks noGrp="1"/>
          </p:cNvSpPr>
          <p:nvPr>
            <p:ph idx="1"/>
          </p:nvPr>
        </p:nvSpPr>
        <p:spPr>
          <a:xfrm>
            <a:off x="467544" y="2060848"/>
            <a:ext cx="8229600" cy="4525963"/>
          </a:xfrm>
        </p:spPr>
        <p:txBody>
          <a:bodyPr>
            <a:normAutofit fontScale="85000" lnSpcReduction="20000"/>
          </a:bodyPr>
          <a:lstStyle/>
          <a:p>
            <a:r>
              <a:rPr lang="hr-HR" b="1" dirty="0"/>
              <a:t>Pomno planiran set aktivnosti</a:t>
            </a:r>
            <a:r>
              <a:rPr lang="hr-HR" dirty="0"/>
              <a:t>, sa specifičnim ciljevima i  unutar zadanog vremena sa ograničenim sredstvima.</a:t>
            </a:r>
          </a:p>
          <a:p>
            <a:pPr marL="0" indent="0">
              <a:buNone/>
            </a:pPr>
            <a:endParaRPr lang="hr-HR" dirty="0"/>
          </a:p>
          <a:p>
            <a:pPr lvl="0"/>
            <a:r>
              <a:rPr lang="hr-HR" dirty="0"/>
              <a:t>Odnosi se na proces učenja, a ne na rezultate</a:t>
            </a:r>
          </a:p>
          <a:p>
            <a:pPr lvl="0"/>
            <a:r>
              <a:rPr lang="hr-HR" dirty="0"/>
              <a:t>Snažno sredstvo komunikacije je – PITANJE!!</a:t>
            </a:r>
          </a:p>
          <a:p>
            <a:pPr lvl="0"/>
            <a:r>
              <a:rPr lang="hr-HR" dirty="0"/>
              <a:t>Veza sa stvarnim životom</a:t>
            </a:r>
          </a:p>
          <a:p>
            <a:pPr lvl="0"/>
            <a:r>
              <a:rPr lang="hr-HR" dirty="0"/>
              <a:t>Nije svrha predati znanje već razviti vještine koje će učenike same dovesti do znanja</a:t>
            </a:r>
          </a:p>
          <a:p>
            <a:pPr marL="0" indent="0">
              <a:buNone/>
            </a:pPr>
            <a:endParaRPr lang="hr-HR" dirty="0"/>
          </a:p>
          <a:p>
            <a:pPr marL="0" indent="0">
              <a:buNone/>
            </a:pPr>
            <a:r>
              <a:rPr lang="hr-HR" dirty="0"/>
              <a:t>ULOGA UČITELJA</a:t>
            </a:r>
          </a:p>
          <a:p>
            <a:pPr marL="0" indent="0">
              <a:buNone/>
            </a:pPr>
            <a:r>
              <a:rPr lang="hr-HR" dirty="0"/>
              <a:t>	- Učitelji nisu jedini izvor informacija. Oni </a:t>
            </a:r>
            <a:r>
              <a:rPr lang="hr-HR" b="1" dirty="0"/>
              <a:t>su voditelji u procesu učenja,</a:t>
            </a:r>
            <a:r>
              <a:rPr lang="hr-HR" dirty="0"/>
              <a:t> oni su kreatori uvjeta u kojima će učenici postići željene ciljeve. Ne moraju znati sve o određenoj temi. </a:t>
            </a:r>
          </a:p>
          <a:p>
            <a:pPr marL="0" indent="0" algn="ctr">
              <a:buNone/>
            </a:pPr>
            <a:r>
              <a:rPr lang="hr-HR" i="1" dirty="0"/>
              <a:t>/vodi učenike kroz aktivnosti pomoću kojih će učenici sami doći do novih spoznaja i ideja, pomaže im u radu, podsjeća ih da povežu, navodi ih da misle i on im je podrška/</a:t>
            </a:r>
          </a:p>
          <a:p>
            <a:endParaRPr lang="hr-HR" dirty="0"/>
          </a:p>
          <a:p>
            <a:pPr marL="0" indent="0">
              <a:buNone/>
            </a:pPr>
            <a:r>
              <a:rPr lang="hr-HR" dirty="0"/>
              <a:t> </a:t>
            </a:r>
          </a:p>
          <a:p>
            <a:endParaRPr lang="hr-HR" dirty="0"/>
          </a:p>
        </p:txBody>
      </p:sp>
    </p:spTree>
    <p:extLst>
      <p:ext uri="{BB962C8B-B14F-4D97-AF65-F5344CB8AC3E}">
        <p14:creationId xmlns:p14="http://schemas.microsoft.com/office/powerpoint/2010/main" val="155641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7124" y="620688"/>
            <a:ext cx="7989752" cy="1083329"/>
          </a:xfrm>
        </p:spPr>
        <p:txBody>
          <a:bodyPr>
            <a:normAutofit/>
          </a:bodyPr>
          <a:lstStyle/>
          <a:p>
            <a:r>
              <a:rPr lang="hr-HR" dirty="0">
                <a:solidFill>
                  <a:srgbClr val="0070C0"/>
                </a:solidFill>
              </a:rPr>
              <a:t>PRVI KORACI </a:t>
            </a:r>
            <a:r>
              <a:rPr lang="hr-HR" dirty="0"/>
              <a:t>:</a:t>
            </a:r>
            <a:br>
              <a:rPr lang="hr-HR" dirty="0"/>
            </a:br>
            <a:endParaRPr lang="hr-HR" dirty="0"/>
          </a:p>
        </p:txBody>
      </p:sp>
      <p:sp>
        <p:nvSpPr>
          <p:cNvPr id="3" name="Rezervirano mjesto sadržaja 2"/>
          <p:cNvSpPr>
            <a:spLocks noGrp="1"/>
          </p:cNvSpPr>
          <p:nvPr>
            <p:ph idx="1"/>
          </p:nvPr>
        </p:nvSpPr>
        <p:spPr>
          <a:xfrm>
            <a:off x="457200" y="1710024"/>
            <a:ext cx="8229600" cy="4713387"/>
          </a:xfrm>
        </p:spPr>
        <p:txBody>
          <a:bodyPr>
            <a:normAutofit/>
          </a:bodyPr>
          <a:lstStyle/>
          <a:p>
            <a:pPr marL="514350" lvl="0" indent="-514350">
              <a:buAutoNum type="arabicPeriod"/>
            </a:pPr>
            <a:r>
              <a:rPr lang="hr-HR" sz="2800" dirty="0"/>
              <a:t>ODREDITI TEMU </a:t>
            </a:r>
          </a:p>
          <a:p>
            <a:pPr marL="0" lvl="0" indent="0">
              <a:buNone/>
            </a:pPr>
            <a:r>
              <a:rPr lang="hr-HR" sz="2800" dirty="0"/>
              <a:t>	– izložiti temu učenicima, a na njima je da razmisle kako će temu obraditi, što bi o njoj htjeli doznati, pronaći informacije, usporediti, istražiti,…</a:t>
            </a:r>
          </a:p>
          <a:p>
            <a:pPr marL="0" lvl="0" indent="0">
              <a:buNone/>
            </a:pPr>
            <a:endParaRPr lang="hr-HR" sz="2800" dirty="0"/>
          </a:p>
          <a:p>
            <a:pPr marL="0" lvl="0" indent="0">
              <a:buNone/>
            </a:pPr>
            <a:r>
              <a:rPr lang="hr-HR" sz="2800" dirty="0"/>
              <a:t>2. RAZMISLITI POMOĆU KOJIH AKTIVNOSTI bi mogli doći do ostvarenja naših ciljeva (što je potrebno za realizaciju, koja sredstva,…)</a:t>
            </a:r>
          </a:p>
          <a:p>
            <a:endParaRPr lang="hr-HR" sz="2800" dirty="0"/>
          </a:p>
        </p:txBody>
      </p:sp>
    </p:spTree>
    <p:extLst>
      <p:ext uri="{BB962C8B-B14F-4D97-AF65-F5344CB8AC3E}">
        <p14:creationId xmlns:p14="http://schemas.microsoft.com/office/powerpoint/2010/main" val="29061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0648"/>
            <a:ext cx="8229600" cy="1512168"/>
          </a:xfrm>
        </p:spPr>
        <p:txBody>
          <a:bodyPr>
            <a:noAutofit/>
          </a:bodyPr>
          <a:lstStyle/>
          <a:p>
            <a:pPr lvl="0"/>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br>
              <a:rPr lang="hr-HR" sz="3200" dirty="0">
                <a:solidFill>
                  <a:srgbClr val="C00000"/>
                </a:solidFill>
              </a:rPr>
            </a:br>
            <a:r>
              <a:rPr lang="hr-HR" sz="3200" dirty="0">
                <a:solidFill>
                  <a:schemeClr val="bg1">
                    <a:lumMod val="95000"/>
                  </a:schemeClr>
                </a:solidFill>
              </a:rPr>
              <a:t>METODOLOGIJA PROJEKT METODE </a:t>
            </a:r>
            <a:r>
              <a:rPr lang="hr-HR" sz="3600" dirty="0">
                <a:solidFill>
                  <a:schemeClr val="bg1">
                    <a:lumMod val="95000"/>
                  </a:schemeClr>
                </a:solidFill>
              </a:rPr>
              <a:t>:</a:t>
            </a:r>
            <a:br>
              <a:rPr lang="hr-HR" sz="3600" dirty="0">
                <a:solidFill>
                  <a:schemeClr val="bg1">
                    <a:lumMod val="95000"/>
                  </a:schemeClr>
                </a:solidFill>
              </a:rPr>
            </a:br>
            <a:endParaRPr lang="hr-HR" sz="3600" dirty="0">
              <a:solidFill>
                <a:schemeClr val="bg1">
                  <a:lumMod val="95000"/>
                </a:schemeClr>
              </a:solidFill>
            </a:endParaRPr>
          </a:p>
        </p:txBody>
      </p:sp>
      <p:sp>
        <p:nvSpPr>
          <p:cNvPr id="3" name="Rezervirano mjesto sadržaja 2"/>
          <p:cNvSpPr>
            <a:spLocks noGrp="1"/>
          </p:cNvSpPr>
          <p:nvPr>
            <p:ph idx="1"/>
          </p:nvPr>
        </p:nvSpPr>
        <p:spPr/>
        <p:txBody>
          <a:bodyPr>
            <a:normAutofit fontScale="85000" lnSpcReduction="20000"/>
          </a:bodyPr>
          <a:lstStyle/>
          <a:p>
            <a:pPr marL="514350" indent="-514350">
              <a:buAutoNum type="arabicPeriod"/>
            </a:pPr>
            <a:r>
              <a:rPr lang="hr-HR" dirty="0">
                <a:solidFill>
                  <a:srgbClr val="C00000"/>
                </a:solidFill>
              </a:rPr>
              <a:t>planiranje</a:t>
            </a:r>
            <a:r>
              <a:rPr lang="hr-HR" dirty="0"/>
              <a:t> – odrediti temu/područje</a:t>
            </a:r>
          </a:p>
          <a:p>
            <a:pPr marL="0" indent="0">
              <a:buNone/>
            </a:pPr>
            <a:endParaRPr lang="hr-HR" dirty="0"/>
          </a:p>
          <a:p>
            <a:pPr marL="514350" indent="-514350">
              <a:buAutoNum type="arabicPeriod" startAt="2"/>
            </a:pPr>
            <a:r>
              <a:rPr lang="hr-HR" dirty="0">
                <a:solidFill>
                  <a:srgbClr val="C00000"/>
                </a:solidFill>
              </a:rPr>
              <a:t>kreirati timove</a:t>
            </a:r>
            <a:r>
              <a:rPr lang="hr-HR" dirty="0"/>
              <a:t>, odrediti aktivnosti, podijeliti zadatke u</a:t>
            </a:r>
          </a:p>
          <a:p>
            <a:pPr marL="0" indent="0">
              <a:buNone/>
            </a:pPr>
            <a:r>
              <a:rPr lang="hr-HR" dirty="0"/>
              <a:t>       timovima i članovima timova</a:t>
            </a:r>
          </a:p>
          <a:p>
            <a:pPr marL="0" indent="0">
              <a:buNone/>
            </a:pPr>
            <a:endParaRPr lang="hr-HR" dirty="0"/>
          </a:p>
          <a:p>
            <a:pPr marL="514350" indent="-514350">
              <a:buAutoNum type="arabicPeriod" startAt="3"/>
            </a:pPr>
            <a:r>
              <a:rPr lang="hr-HR" dirty="0">
                <a:solidFill>
                  <a:srgbClr val="C00000"/>
                </a:solidFill>
              </a:rPr>
              <a:t>realizacija</a:t>
            </a:r>
            <a:r>
              <a:rPr lang="hr-HR" dirty="0"/>
              <a:t> (prezentacije, kreacije, plakati, slikovnice, </a:t>
            </a:r>
            <a:r>
              <a:rPr lang="hr-HR" dirty="0" err="1"/>
              <a:t>filmići</a:t>
            </a:r>
            <a:r>
              <a:rPr lang="hr-HR" dirty="0"/>
              <a:t>, igrokazi, stripovi,…</a:t>
            </a:r>
          </a:p>
          <a:p>
            <a:pPr marL="0" indent="0">
              <a:buNone/>
            </a:pPr>
            <a:endParaRPr lang="hr-HR" dirty="0"/>
          </a:p>
          <a:p>
            <a:pPr marL="514350" indent="-514350">
              <a:buAutoNum type="arabicPeriod" startAt="4"/>
            </a:pPr>
            <a:r>
              <a:rPr lang="hr-HR" dirty="0">
                <a:solidFill>
                  <a:srgbClr val="C00000"/>
                </a:solidFill>
              </a:rPr>
              <a:t>evaluacija </a:t>
            </a:r>
            <a:r>
              <a:rPr lang="hr-HR" dirty="0"/>
              <a:t>– unutar tima; od drugih timova, od učitelja.</a:t>
            </a:r>
          </a:p>
          <a:p>
            <a:pPr marL="0" indent="0">
              <a:buNone/>
            </a:pPr>
            <a:r>
              <a:rPr lang="hr-HR" dirty="0"/>
              <a:t>       Treba biti fokusirana na sam proces i rezultate</a:t>
            </a:r>
          </a:p>
          <a:p>
            <a:pPr marL="0" indent="0">
              <a:buNone/>
            </a:pPr>
            <a:endParaRPr lang="hr-HR" dirty="0"/>
          </a:p>
          <a:p>
            <a:pPr marL="0" indent="0">
              <a:buNone/>
            </a:pPr>
            <a:r>
              <a:rPr lang="hr-HR" dirty="0">
                <a:solidFill>
                  <a:srgbClr val="C00000"/>
                </a:solidFill>
              </a:rPr>
              <a:t>5.</a:t>
            </a:r>
            <a:r>
              <a:rPr lang="hr-HR" dirty="0"/>
              <a:t>    </a:t>
            </a:r>
            <a:r>
              <a:rPr lang="hr-HR" dirty="0">
                <a:solidFill>
                  <a:srgbClr val="C00000"/>
                </a:solidFill>
              </a:rPr>
              <a:t>prezentacija projekta</a:t>
            </a:r>
          </a:p>
          <a:p>
            <a:endParaRPr lang="hr-HR" dirty="0"/>
          </a:p>
          <a:p>
            <a:endParaRPr lang="hr-HR" dirty="0"/>
          </a:p>
        </p:txBody>
      </p:sp>
    </p:spTree>
    <p:extLst>
      <p:ext uri="{BB962C8B-B14F-4D97-AF65-F5344CB8AC3E}">
        <p14:creationId xmlns:p14="http://schemas.microsoft.com/office/powerpoint/2010/main" val="83925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052736"/>
            <a:ext cx="8229600" cy="5318051"/>
          </a:xfrm>
        </p:spPr>
        <p:txBody>
          <a:bodyPr>
            <a:normAutofit/>
          </a:bodyPr>
          <a:lstStyle/>
          <a:p>
            <a:pPr marL="0" lvl="0" indent="0" algn="ctr">
              <a:buNone/>
            </a:pPr>
            <a:r>
              <a:rPr lang="hr-HR" sz="3600" b="1" dirty="0">
                <a:solidFill>
                  <a:schemeClr val="accent1">
                    <a:lumMod val="50000"/>
                    <a:lumOff val="50000"/>
                  </a:schemeClr>
                </a:solidFill>
              </a:rPr>
              <a:t>PREDNOSTI OVE METODE</a:t>
            </a:r>
          </a:p>
          <a:p>
            <a:pPr marL="0" lvl="0" indent="0" algn="ctr">
              <a:buNone/>
            </a:pPr>
            <a:endParaRPr lang="hr-HR" dirty="0"/>
          </a:p>
          <a:p>
            <a:pPr lvl="0"/>
            <a:r>
              <a:rPr lang="hr-HR" dirty="0"/>
              <a:t>U ovoj metodi dolazimo do rezultata koji ne moraju biti veliki niti važni. Svrha je da učenici dođu do cilja kojeg su postavili</a:t>
            </a:r>
          </a:p>
          <a:p>
            <a:pPr marL="0" lvl="0" indent="0">
              <a:buNone/>
            </a:pPr>
            <a:endParaRPr lang="hr-HR" dirty="0"/>
          </a:p>
          <a:p>
            <a:pPr lvl="0"/>
            <a:r>
              <a:rPr lang="hr-HR" dirty="0"/>
              <a:t>Oni međusobno dijele zadatke</a:t>
            </a:r>
          </a:p>
          <a:p>
            <a:pPr marL="0" lvl="0" indent="0">
              <a:buNone/>
            </a:pPr>
            <a:endParaRPr lang="hr-HR" dirty="0"/>
          </a:p>
          <a:p>
            <a:pPr lvl="0"/>
            <a:r>
              <a:rPr lang="hr-HR" dirty="0"/>
              <a:t>Uče se međusobno poštivati i prihvatiti različitosti u mišljenjima</a:t>
            </a:r>
          </a:p>
          <a:p>
            <a:pPr marL="0" lvl="0" indent="0">
              <a:buNone/>
            </a:pPr>
            <a:endParaRPr lang="hr-HR" dirty="0"/>
          </a:p>
          <a:p>
            <a:pPr lvl="0"/>
            <a:r>
              <a:rPr lang="hr-HR" dirty="0"/>
              <a:t>Aktivno učenje i kontrola svog učenja</a:t>
            </a:r>
          </a:p>
          <a:p>
            <a:pPr lvl="0"/>
            <a:r>
              <a:rPr lang="hr-HR" dirty="0"/>
              <a:t>Uče kako učiti</a:t>
            </a:r>
          </a:p>
          <a:p>
            <a:pPr lvl="0"/>
            <a:r>
              <a:rPr lang="hr-HR" dirty="0"/>
              <a:t>Učimo djecu da uče na vlastitim pogreškama</a:t>
            </a:r>
          </a:p>
          <a:p>
            <a:endParaRPr lang="hr-HR" dirty="0"/>
          </a:p>
        </p:txBody>
      </p:sp>
    </p:spTree>
    <p:extLst>
      <p:ext uri="{BB962C8B-B14F-4D97-AF65-F5344CB8AC3E}">
        <p14:creationId xmlns:p14="http://schemas.microsoft.com/office/powerpoint/2010/main" val="31521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11560" y="1484784"/>
            <a:ext cx="8229600" cy="5112568"/>
          </a:xfrm>
        </p:spPr>
        <p:txBody>
          <a:bodyPr>
            <a:normAutofit/>
          </a:bodyPr>
          <a:lstStyle/>
          <a:p>
            <a:pPr lvl="0"/>
            <a:r>
              <a:rPr lang="hr-HR" dirty="0"/>
              <a:t>Važno im je znati da nema ocjenjivanja, nema lošeg zadatka ni aktivnosti, kritike ni osude u radu a to je i motivacija jer će lakše pristupiti obavljanju aktivnosti ako znaju da njihov rad neće biti podložan kritici</a:t>
            </a:r>
          </a:p>
          <a:p>
            <a:pPr marL="0" lvl="0" indent="0">
              <a:buNone/>
            </a:pPr>
            <a:endParaRPr lang="hr-HR" dirty="0"/>
          </a:p>
          <a:p>
            <a:pPr lvl="0"/>
            <a:r>
              <a:rPr lang="hr-HR" dirty="0"/>
              <a:t>Lakše će učiti i uključiti se kad znaju da nema „kazne“ za to (loše ocjene ili osude, kritike)</a:t>
            </a:r>
          </a:p>
          <a:p>
            <a:pPr marL="0" lvl="0" indent="0">
              <a:buNone/>
            </a:pPr>
            <a:endParaRPr lang="hr-HR" dirty="0"/>
          </a:p>
          <a:p>
            <a:r>
              <a:rPr lang="hr-HR" dirty="0"/>
              <a:t>U kurikulumu treba naći prostor – područje rada gdje bi se ova metoda mogla planirati</a:t>
            </a:r>
          </a:p>
          <a:p>
            <a:pPr lvl="0"/>
            <a:endParaRPr lang="hr-HR" dirty="0"/>
          </a:p>
          <a:p>
            <a:endParaRPr lang="hr-HR" dirty="0"/>
          </a:p>
        </p:txBody>
      </p:sp>
    </p:spTree>
    <p:extLst>
      <p:ext uri="{BB962C8B-B14F-4D97-AF65-F5344CB8AC3E}">
        <p14:creationId xmlns:p14="http://schemas.microsoft.com/office/powerpoint/2010/main" val="259485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lvl="0"/>
            <a:r>
              <a:rPr lang="hr-HR" dirty="0"/>
              <a:t>2. BRAINSTORMING</a:t>
            </a:r>
            <a:br>
              <a:rPr lang="hr-HR" dirty="0"/>
            </a:br>
            <a:endParaRPr lang="hr-HR" dirty="0"/>
          </a:p>
        </p:txBody>
      </p:sp>
      <p:sp>
        <p:nvSpPr>
          <p:cNvPr id="3" name="Rezervirano mjesto sadržaja 2"/>
          <p:cNvSpPr>
            <a:spLocks noGrp="1"/>
          </p:cNvSpPr>
          <p:nvPr>
            <p:ph idx="1"/>
          </p:nvPr>
        </p:nvSpPr>
        <p:spPr>
          <a:xfrm>
            <a:off x="341344" y="2114137"/>
            <a:ext cx="8229600" cy="4713387"/>
          </a:xfrm>
        </p:spPr>
        <p:txBody>
          <a:bodyPr>
            <a:normAutofit/>
          </a:bodyPr>
          <a:lstStyle/>
          <a:p>
            <a:pPr marL="0" indent="0">
              <a:buNone/>
            </a:pPr>
            <a:r>
              <a:rPr lang="hr-HR" dirty="0"/>
              <a:t>Kada nešto nekome govorimo posebice kada se radi o nekoj životnoj temi /problematici, mi u osnovi želimo ili se nadamo da slušač misli ili makar počne misliti kao i mi.</a:t>
            </a:r>
          </a:p>
          <a:p>
            <a:pPr marL="0" indent="0">
              <a:buNone/>
            </a:pPr>
            <a:endParaRPr lang="hr-HR" dirty="0"/>
          </a:p>
          <a:p>
            <a:pPr marL="0" indent="0">
              <a:buNone/>
            </a:pPr>
            <a:r>
              <a:rPr lang="hr-HR" dirty="0"/>
              <a:t>Ova metoda daje nam širinu, razvija toleranciju, prihvatljivost svake ideje i asocijacije .</a:t>
            </a:r>
          </a:p>
          <a:p>
            <a:pPr marL="0" indent="0">
              <a:buNone/>
            </a:pPr>
            <a:r>
              <a:rPr lang="hr-HR" dirty="0"/>
              <a:t>Često nesvjesno ne dopuštamo drugima da imaju svoje misli, svoju logiku.</a:t>
            </a:r>
          </a:p>
          <a:p>
            <a:pPr marL="0" indent="0">
              <a:buNone/>
            </a:pPr>
            <a:endParaRPr lang="hr-HR" dirty="0"/>
          </a:p>
          <a:p>
            <a:r>
              <a:rPr lang="hr-HR" dirty="0"/>
              <a:t>U ovoj metodi nema argumentiranja i kritiziranja.</a:t>
            </a:r>
          </a:p>
          <a:p>
            <a:pPr marL="0" indent="0">
              <a:buNone/>
            </a:pPr>
            <a:endParaRPr lang="hr-HR" dirty="0"/>
          </a:p>
          <a:p>
            <a:pPr lvl="0"/>
            <a:r>
              <a:rPr lang="hr-HR" dirty="0"/>
              <a:t>Na početku je </a:t>
            </a:r>
            <a:r>
              <a:rPr lang="hr-HR" dirty="0" err="1"/>
              <a:t>najbitnije</a:t>
            </a:r>
            <a:r>
              <a:rPr lang="hr-HR" dirty="0"/>
              <a:t> pojasniti pojam. Pretpostaviti da možda ima učenika kojima je pojam  nepoznat.</a:t>
            </a:r>
          </a:p>
          <a:p>
            <a:endParaRPr lang="hr-HR" dirty="0"/>
          </a:p>
          <a:p>
            <a:endParaRPr lang="hr-HR" dirty="0"/>
          </a:p>
        </p:txBody>
      </p:sp>
    </p:spTree>
    <p:extLst>
      <p:ext uri="{BB962C8B-B14F-4D97-AF65-F5344CB8AC3E}">
        <p14:creationId xmlns:p14="http://schemas.microsoft.com/office/powerpoint/2010/main" val="310334625"/>
      </p:ext>
    </p:extLst>
  </p:cSld>
  <p:clrMapOvr>
    <a:masterClrMapping/>
  </p:clrMapOvr>
</p:sld>
</file>

<file path=ppt/theme/theme1.xml><?xml version="1.0" encoding="utf-8"?>
<a:theme xmlns:a="http://schemas.openxmlformats.org/drawingml/2006/main" name="Djeljenik">
  <a:themeElements>
    <a:clrScheme name="Djeljenik">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jeljeni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jeljenik">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TM03457464[[fn=Djeljenik]]</Template>
  <TotalTime>154</TotalTime>
  <Words>792</Words>
  <Application>Microsoft Office PowerPoint</Application>
  <PresentationFormat>Prikaz na zaslonu (4:3)</PresentationFormat>
  <Paragraphs>202</Paragraphs>
  <Slides>19</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19</vt:i4>
      </vt:variant>
    </vt:vector>
  </HeadingPairs>
  <TitlesOfParts>
    <vt:vector size="22" baseType="lpstr">
      <vt:lpstr>Gill Sans MT</vt:lpstr>
      <vt:lpstr>Wingdings 2</vt:lpstr>
      <vt:lpstr>Djeljenik</vt:lpstr>
      <vt:lpstr>INOVATIVNE METODE UČENJA</vt:lpstr>
      <vt:lpstr>INOVATIVNE METODE UČENJA</vt:lpstr>
      <vt:lpstr>INOVATIVNE METODE UČENJA </vt:lpstr>
      <vt:lpstr> 1. PROJEKT METODA     Škola nije priprema za život već sam život </vt:lpstr>
      <vt:lpstr>PRVI KORACI : </vt:lpstr>
      <vt:lpstr>          METODOLOGIJA PROJEKT METODE : </vt:lpstr>
      <vt:lpstr>PowerPoint prezentacija</vt:lpstr>
      <vt:lpstr>PowerPoint prezentacija</vt:lpstr>
      <vt:lpstr>2. BRAINSTORMING </vt:lpstr>
      <vt:lpstr>FAZE</vt:lpstr>
      <vt:lpstr>PREDNOSTI</vt:lpstr>
      <vt:lpstr>Primjeri iz prakse</vt:lpstr>
      <vt:lpstr>3. UMNE MAPE </vt:lpstr>
      <vt:lpstr>4. MAPE ZAJEDNICE </vt:lpstr>
      <vt:lpstr>5. STUDIJ SLUČAJA </vt:lpstr>
      <vt:lpstr>6. IGRANJE ULOGA </vt:lpstr>
      <vt:lpstr>PREDNOSTI</vt:lpstr>
      <vt:lpstr>7. ETIČKA DILEMA </vt:lpstr>
      <vt:lpstr>8. DEBATA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INOVATIVNE METODE UČENJA</dc:title>
  <dc:creator>Ingrid</dc:creator>
  <cp:lastModifiedBy>Stručna suradnica</cp:lastModifiedBy>
  <cp:revision>31</cp:revision>
  <dcterms:created xsi:type="dcterms:W3CDTF">2017-03-21T12:16:34Z</dcterms:created>
  <dcterms:modified xsi:type="dcterms:W3CDTF">2021-04-26T10:39:38Z</dcterms:modified>
</cp:coreProperties>
</file>