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67" y="-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33927E-6D9F-434F-AB3B-DEE7013F5E3A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1DEA6A-E071-43AE-8376-DD8761C1798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99F28B2-6B09-42F7-B61F-FF6D48F93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183" y="1153668"/>
            <a:ext cx="7631291" cy="1828090"/>
          </a:xfrm>
        </p:spPr>
        <p:txBody>
          <a:bodyPr/>
          <a:lstStyle/>
          <a:p>
            <a:r>
              <a:rPr lang="hr-HR" dirty="0"/>
              <a:t>Evidencija rada učenika s TUR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0AD630C-7EFF-400B-94EA-61B86A1CF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Pripremila </a:t>
            </a:r>
            <a:r>
              <a:rPr lang="hr-HR" dirty="0"/>
              <a:t>:Ingrid Šimičić, pedagoginja škole</a:t>
            </a:r>
          </a:p>
          <a:p>
            <a:r>
              <a:rPr lang="hr-HR" dirty="0"/>
              <a:t>r</a:t>
            </a:r>
            <a:r>
              <a:rPr lang="hr-HR" dirty="0" smtClean="0"/>
              <a:t>ujan 2020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680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C2E0FD8-C2C2-4BB2-BC38-408292A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50223"/>
            <a:ext cx="10911840" cy="1051560"/>
          </a:xfrm>
        </p:spPr>
        <p:txBody>
          <a:bodyPr/>
          <a:lstStyle/>
          <a:p>
            <a:r>
              <a:rPr lang="hr-HR" dirty="0"/>
              <a:t>Potrebe naše djece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6E0DB7E-5E8D-47BB-BFA4-E6E1B878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499" y="1508166"/>
            <a:ext cx="10515600" cy="4621295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07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88D4423-2B56-46CD-A76B-53487942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866" y="329499"/>
            <a:ext cx="10515600" cy="1325563"/>
          </a:xfrm>
        </p:spPr>
        <p:txBody>
          <a:bodyPr/>
          <a:lstStyle/>
          <a:p>
            <a:r>
              <a:rPr lang="hr-HR" dirty="0"/>
              <a:t>POVOD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AEE296C-33C7-47ED-B4B8-86DF90F41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860" y="1778123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Veći broj učenika </a:t>
            </a:r>
            <a:r>
              <a:rPr lang="hr-HR" dirty="0" err="1" smtClean="0"/>
              <a:t>učenika</a:t>
            </a:r>
            <a:r>
              <a:rPr lang="hr-HR" dirty="0" smtClean="0"/>
              <a:t> </a:t>
            </a:r>
            <a:r>
              <a:rPr lang="hr-HR" dirty="0"/>
              <a:t>škole ima TUR</a:t>
            </a:r>
          </a:p>
          <a:p>
            <a:pPr>
              <a:lnSpc>
                <a:spcPct val="150000"/>
              </a:lnSpc>
            </a:pPr>
            <a:r>
              <a:rPr lang="hr-HR" dirty="0"/>
              <a:t>Vođenje evidencije je obveza</a:t>
            </a:r>
          </a:p>
          <a:p>
            <a:pPr>
              <a:lnSpc>
                <a:spcPct val="150000"/>
              </a:lnSpc>
            </a:pPr>
            <a:r>
              <a:rPr lang="hr-HR" dirty="0"/>
              <a:t>Vođenje </a:t>
            </a:r>
            <a:r>
              <a:rPr lang="hr-HR" dirty="0" smtClean="0"/>
              <a:t>evidencije putem </a:t>
            </a:r>
            <a:r>
              <a:rPr lang="hr-HR" dirty="0"/>
              <a:t>e-dnevnika</a:t>
            </a:r>
          </a:p>
          <a:p>
            <a:pPr>
              <a:lnSpc>
                <a:spcPct val="150000"/>
              </a:lnSpc>
            </a:pPr>
            <a:r>
              <a:rPr lang="hr-HR" dirty="0"/>
              <a:t>Osobna evidencija</a:t>
            </a:r>
          </a:p>
          <a:p>
            <a:pPr>
              <a:lnSpc>
                <a:spcPct val="150000"/>
              </a:lnSpc>
            </a:pPr>
            <a:r>
              <a:rPr lang="hr-HR" dirty="0"/>
              <a:t>Pokušaj jedinstvenog načina vođenja</a:t>
            </a:r>
          </a:p>
        </p:txBody>
      </p:sp>
    </p:spTree>
    <p:extLst>
      <p:ext uri="{BB962C8B-B14F-4D97-AF65-F5344CB8AC3E}">
        <p14:creationId xmlns:p14="http://schemas.microsoft.com/office/powerpoint/2010/main" val="369343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8C23E8A-D662-4E7B-8114-4246AA48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94" y="1721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/>
              <a:t> </a:t>
            </a:r>
            <a:r>
              <a:rPr lang="hr-HR" sz="3100" b="0" dirty="0" smtClean="0"/>
              <a:t>UČENICI NAŠE</a:t>
            </a:r>
            <a:br>
              <a:rPr lang="hr-HR" sz="3100" b="0" dirty="0" smtClean="0"/>
            </a:br>
            <a:r>
              <a:rPr lang="hr-HR" sz="3100" b="0" dirty="0" smtClean="0"/>
              <a:t> </a:t>
            </a:r>
            <a:r>
              <a:rPr lang="hr-HR" sz="3100" b="0" dirty="0"/>
              <a:t>ŠKOLE </a:t>
            </a:r>
            <a:br>
              <a:rPr lang="hr-HR" sz="3100" b="0" dirty="0"/>
            </a:br>
            <a:r>
              <a:rPr lang="hr-HR" sz="3100" b="0" dirty="0" smtClean="0"/>
              <a:t> KOJI </a:t>
            </a:r>
            <a:r>
              <a:rPr lang="hr-HR" sz="3100" b="0" dirty="0"/>
              <a:t>IMAJU </a:t>
            </a:r>
            <a:r>
              <a:rPr lang="hr-HR" sz="3100" b="0" dirty="0" smtClean="0"/>
              <a:t/>
            </a:r>
            <a:br>
              <a:rPr lang="hr-HR" sz="3100" b="0" dirty="0" smtClean="0"/>
            </a:br>
            <a:r>
              <a:rPr lang="hr-HR" sz="3100" b="0" dirty="0" smtClean="0"/>
              <a:t> TUR</a:t>
            </a:r>
            <a:r>
              <a:rPr lang="hr-HR" sz="6700" b="0" dirty="0"/>
              <a:t/>
            </a:r>
            <a:br>
              <a:rPr lang="hr-HR" sz="6700" b="0" dirty="0"/>
            </a:br>
            <a:endParaRPr lang="hr-HR" sz="5400" b="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xmlns="" id="{78BF61F7-385F-48B7-81CF-07CE959CC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19736"/>
              </p:ext>
            </p:extLst>
          </p:nvPr>
        </p:nvGraphicFramePr>
        <p:xfrm>
          <a:off x="3543153" y="130628"/>
          <a:ext cx="5719599" cy="9065882"/>
        </p:xfrm>
        <a:graphic>
          <a:graphicData uri="http://schemas.openxmlformats.org/drawingml/2006/table">
            <a:tbl>
              <a:tblPr firstRow="1" firstCol="1" bandRow="1"/>
              <a:tblGrid>
                <a:gridCol w="486536">
                  <a:extLst>
                    <a:ext uri="{9D8B030D-6E8A-4147-A177-3AD203B41FA5}">
                      <a16:colId xmlns:a16="http://schemas.microsoft.com/office/drawing/2014/main" xmlns="" val="2401212541"/>
                    </a:ext>
                  </a:extLst>
                </a:gridCol>
                <a:gridCol w="2346471">
                  <a:extLst>
                    <a:ext uri="{9D8B030D-6E8A-4147-A177-3AD203B41FA5}">
                      <a16:colId xmlns:a16="http://schemas.microsoft.com/office/drawing/2014/main" xmlns="" val="3774869256"/>
                    </a:ext>
                  </a:extLst>
                </a:gridCol>
                <a:gridCol w="1550931">
                  <a:extLst>
                    <a:ext uri="{9D8B030D-6E8A-4147-A177-3AD203B41FA5}">
                      <a16:colId xmlns:a16="http://schemas.microsoft.com/office/drawing/2014/main" xmlns="" val="4255016770"/>
                    </a:ext>
                  </a:extLst>
                </a:gridCol>
                <a:gridCol w="1335661">
                  <a:extLst>
                    <a:ext uri="{9D8B030D-6E8A-4147-A177-3AD203B41FA5}">
                      <a16:colId xmlns:a16="http://schemas.microsoft.com/office/drawing/2014/main" xmlns="" val="638836467"/>
                    </a:ext>
                  </a:extLst>
                </a:gridCol>
              </a:tblGrid>
              <a:tr h="327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razred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ime i prezime učenika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br.učenika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TEŠKOĆE</a:t>
                      </a:r>
                      <a:endParaRPr lang="hr-H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6077200"/>
                  </a:ext>
                </a:extLst>
              </a:tr>
              <a:tr h="544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Ljubomir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Zafirov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1042020"/>
                  </a:ext>
                </a:extLst>
              </a:tr>
              <a:tr h="1098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Jurić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Daliborka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Nikolina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Zafirov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Sanela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Poropatić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Božidar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Zafirov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– 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Nikolina -PP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5274338"/>
                  </a:ext>
                </a:extLst>
              </a:tr>
              <a:tr h="729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Danijela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Litanj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Valentino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Alehandro</a:t>
                      </a: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Valentino -PP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Alehandro - 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325601"/>
                  </a:ext>
                </a:extLst>
              </a:tr>
              <a:tr h="729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Dorijan Jurić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Renato Ivanišević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Zafirov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Dorijan- 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Renato – PP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8952103"/>
                  </a:ext>
                </a:extLst>
              </a:tr>
              <a:tr h="34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</a:t>
                      </a: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RN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0965698"/>
                  </a:ext>
                </a:extLst>
              </a:tr>
              <a:tr h="1282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Dorotea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Deronja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 Jurić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Dorijan Šokčević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Andres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Renato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Zafirov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</a:t>
                      </a: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Dorotea -PP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7963653"/>
                  </a:ext>
                </a:extLst>
              </a:tr>
              <a:tr h="729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Matko Ivanišević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Sanja Ivanišević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Antonijo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Matko – PP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Sanja – PP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Antonijo -PP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594803"/>
                  </a:ext>
                </a:extLst>
              </a:tr>
              <a:tr h="729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Snježana Ivanišević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Ivana Jurić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Mateo </a:t>
                      </a: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Damić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Snježana - PP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0178694"/>
                  </a:ext>
                </a:extLst>
              </a:tr>
              <a:tr h="327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Paola Merkaš</a:t>
                      </a:r>
                      <a:endParaRPr lang="hr-H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11582"/>
                  </a:ext>
                </a:extLst>
              </a:tr>
              <a:tr h="34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</a:t>
                      </a: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PN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6680007"/>
                  </a:ext>
                </a:extLst>
              </a:tr>
              <a:tr h="34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</a:t>
                      </a: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školi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24" marR="43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354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91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19851D-2F14-4073-A1A1-E0834FE4A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-475013"/>
            <a:ext cx="10515600" cy="1325563"/>
          </a:xfrm>
        </p:spPr>
        <p:txBody>
          <a:bodyPr>
            <a:normAutofit/>
          </a:bodyPr>
          <a:lstStyle/>
          <a:p>
            <a:r>
              <a:rPr lang="hr-HR" sz="3200" dirty="0"/>
              <a:t>RJEŠENJA, TEŠKOĆE I PREDMETI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105ABAE-213B-4A0B-92F8-A8DA78426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903" y="1092530"/>
            <a:ext cx="10665031" cy="4870677"/>
          </a:xfrm>
        </p:spPr>
        <p:txBody>
          <a:bodyPr>
            <a:normAutofit fontScale="92500"/>
          </a:bodyPr>
          <a:lstStyle/>
          <a:p>
            <a:r>
              <a:rPr lang="hr-HR" sz="2400" dirty="0"/>
              <a:t>Rješenja:  su </a:t>
            </a:r>
            <a:r>
              <a:rPr lang="hr-HR" sz="2400" dirty="0" smtClean="0"/>
              <a:t>sva           </a:t>
            </a:r>
            <a:r>
              <a:rPr lang="hr-HR" sz="2400" dirty="0"/>
              <a:t>prema novom Pravilniku, znači od  25. veljače 2015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Teškoće prema orijentacijskoj listi su uglavnom:</a:t>
            </a:r>
          </a:p>
          <a:p>
            <a:pPr marL="0" indent="0">
              <a:buNone/>
            </a:pPr>
            <a:r>
              <a:rPr lang="hr-HR" sz="2400" dirty="0"/>
              <a:t> prema broju 3 – govorne teškoće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i </a:t>
            </a:r>
            <a:r>
              <a:rPr lang="hr-HR" sz="2400" dirty="0"/>
              <a:t>broju 5 – intelektualne</a:t>
            </a:r>
          </a:p>
          <a:p>
            <a:pPr marL="0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   dakle 7 -  kombinirane</a:t>
            </a:r>
          </a:p>
          <a:p>
            <a:pPr marL="0" indent="0">
              <a:buNone/>
            </a:pPr>
            <a:endParaRPr lang="hr-H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Predmeti : prilagodba sadržaja može biti iz jednog, više ili svih 		 	predmeta (prema Pravilniku, članak 6, stavak 4</a:t>
            </a:r>
            <a:r>
              <a:rPr lang="hr-HR" sz="2400" dirty="0" smtClean="0"/>
              <a:t>.)</a:t>
            </a:r>
          </a:p>
          <a:p>
            <a:pPr marL="0" indent="0">
              <a:buNone/>
            </a:pPr>
            <a:endParaRPr lang="hr-H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Učenici naše škole imaju prilagodbu uglavnom iz obrazovnih </a:t>
            </a:r>
            <a:r>
              <a:rPr lang="hr-HR" sz="2400" dirty="0" smtClean="0"/>
              <a:t>predmeta. </a:t>
            </a:r>
            <a:r>
              <a:rPr lang="hr-HR" sz="2400" dirty="0"/>
              <a:t>P</a:t>
            </a:r>
            <a:r>
              <a:rPr lang="hr-HR" sz="2400" dirty="0" smtClean="0"/>
              <a:t>rema </a:t>
            </a:r>
            <a:r>
              <a:rPr lang="hr-HR" sz="2400" dirty="0"/>
              <a:t>dogovoru </a:t>
            </a:r>
            <a:r>
              <a:rPr lang="hr-HR" sz="2400" dirty="0" smtClean="0"/>
              <a:t>i procjeni učitelja mogu imati i iz nekih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3676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0D57932-9245-4F45-8E57-53B2E9BA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839" y="-561150"/>
            <a:ext cx="10515600" cy="1325563"/>
          </a:xfrm>
        </p:spPr>
        <p:txBody>
          <a:bodyPr/>
          <a:lstStyle/>
          <a:p>
            <a:r>
              <a:rPr lang="hr-HR" dirty="0"/>
              <a:t>ODREĐIVANJE PREDMETA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D1F73D0-EB77-40F6-A974-B06F9575E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449" y="1124980"/>
            <a:ext cx="10515600" cy="5014562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Prema prethodnom Pravilniku nisu se </a:t>
            </a:r>
            <a:r>
              <a:rPr lang="hr-HR" dirty="0" smtClean="0"/>
              <a:t>trebali </a:t>
            </a:r>
            <a:r>
              <a:rPr lang="hr-HR" dirty="0"/>
              <a:t>unaprijed odrediti predmeti iz kojih će biti prilagodba sadržaja, već je u Rješenju samo pisalo koji primjereni oblik je djetetu određen, a na Učiteljskom vijeću se odlučivalo iz kojih </a:t>
            </a:r>
            <a:r>
              <a:rPr lang="hr-HR" dirty="0" smtClean="0"/>
              <a:t>predmeta će prilagodba biti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Prema novom Pravilniku već na Povjerenstvu škole je potrebno odrediti iz kojih predmeta će biti prilagodba. Obzirom da naši učenici krenu od ranijih razreda na </a:t>
            </a:r>
            <a:r>
              <a:rPr lang="hr-HR" dirty="0" smtClean="0"/>
              <a:t>prilagodbu, a </a:t>
            </a:r>
            <a:r>
              <a:rPr lang="hr-HR" dirty="0"/>
              <a:t>naša slobodna procjena </a:t>
            </a:r>
            <a:r>
              <a:rPr lang="hr-HR" dirty="0" smtClean="0"/>
              <a:t>je da </a:t>
            </a:r>
            <a:r>
              <a:rPr lang="hr-HR" dirty="0"/>
              <a:t>će im ta prilagodba ostati do kraja osnovnog školovanja, mi smo odlučili (informirajući se), da </a:t>
            </a:r>
            <a:r>
              <a:rPr lang="hr-HR" dirty="0" smtClean="0"/>
              <a:t>predložimo prilagodbu iz „osnovnih” obrazovnih predmeta.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Naknadno smo dobili „internu” uputu da stavimo </a:t>
            </a:r>
            <a:r>
              <a:rPr lang="hr-HR" dirty="0" smtClean="0"/>
              <a:t>uz obrazovne </a:t>
            </a:r>
            <a:r>
              <a:rPr lang="hr-HR" dirty="0"/>
              <a:t>predmete </a:t>
            </a:r>
            <a:r>
              <a:rPr lang="hr-HR" dirty="0" smtClean="0"/>
              <a:t>stavimo riječ – „ srodne”, </a:t>
            </a:r>
            <a:r>
              <a:rPr lang="hr-HR" dirty="0"/>
              <a:t>da bismo time na neki način opravdali što ćemo u 5. razredu staviti povijest i geografiju, au 7. fiziku i kemiju, da ne bismo trebali iznova voditi djecu na obradu. Nikad se Ured državne uprave ili danas Upravni odjel za o. i o. nije žalio niti vraćao potrebne obrasce u kojima je tako </a:t>
            </a:r>
            <a:r>
              <a:rPr lang="hr-HR" dirty="0" smtClean="0"/>
              <a:t>navedeno.</a:t>
            </a:r>
          </a:p>
          <a:p>
            <a:r>
              <a:rPr lang="hr-HR" dirty="0" smtClean="0"/>
              <a:t>Ako ne stavimo srodne imamo opciju tražiti </a:t>
            </a:r>
            <a:r>
              <a:rPr lang="hr-HR" dirty="0" smtClean="0"/>
              <a:t> promjenu Rješenja, uz mišljenje učitelja, prelaskom djeteta u slijedeći razred.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338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1A10C5C-B2E2-485A-B512-AD7A91B5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959" y="-501773"/>
            <a:ext cx="10515600" cy="1325563"/>
          </a:xfrm>
        </p:spPr>
        <p:txBody>
          <a:bodyPr>
            <a:normAutofit/>
          </a:bodyPr>
          <a:lstStyle/>
          <a:p>
            <a:r>
              <a:rPr lang="hr-HR" sz="3200" b="0" dirty="0" smtClean="0"/>
              <a:t>NAČIN PISANJA PROGRAMA - IOOP</a:t>
            </a:r>
            <a:endParaRPr lang="hr-HR" sz="3200" b="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1251A63-B936-43CC-BB4A-D0DE9F6C1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411" y="1425039"/>
            <a:ext cx="9025062" cy="4607626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IOOP –obrazac – isti za sve:</a:t>
            </a:r>
          </a:p>
          <a:p>
            <a:pPr marL="0" indent="0">
              <a:buNone/>
            </a:pPr>
            <a:r>
              <a:rPr lang="hr-HR" dirty="0"/>
              <a:t>	- sadržaji, ishodi, aktivnosti za učenike, načini </a:t>
            </a:r>
            <a:r>
              <a:rPr lang="hr-HR" dirty="0" smtClean="0"/>
              <a:t>prilagodbe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Možete pisati na godišnjoj, polugodišnjoj ili mjesečnoj </a:t>
            </a:r>
            <a:r>
              <a:rPr lang="hr-HR" dirty="0" smtClean="0"/>
              <a:t>razini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Možete kao </a:t>
            </a:r>
            <a:r>
              <a:rPr lang="hr-HR" dirty="0" smtClean="0"/>
              <a:t>GIK-ove- </a:t>
            </a:r>
            <a:r>
              <a:rPr lang="hr-HR" dirty="0"/>
              <a:t>godišnje plus razrada po </a:t>
            </a:r>
            <a:r>
              <a:rPr lang="hr-HR" dirty="0" smtClean="0"/>
              <a:t>mjesecima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u="sng" dirty="0"/>
              <a:t>Najispravnije je mjesečne </a:t>
            </a:r>
            <a:endParaRPr lang="hr-HR" u="sng" dirty="0" smtClean="0"/>
          </a:p>
          <a:p>
            <a:endParaRPr lang="hr-HR" u="sng" dirty="0"/>
          </a:p>
          <a:p>
            <a:r>
              <a:rPr lang="hr-HR" dirty="0"/>
              <a:t>Bitno je na kraju mjeseca na temelju ishoda utvrditi što učenik može, što ne može, što se prebacuje u naredni mjesec i tako postojeće </a:t>
            </a:r>
            <a:r>
              <a:rPr lang="hr-HR" dirty="0" smtClean="0"/>
              <a:t>korigirati (postojeće se misli na polugodišnje ili godišnje, dakle one koje će neki od vas pisati unaprijed)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81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4A8657D-EAD8-4C72-8914-3BC70342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460" y="-475012"/>
            <a:ext cx="10515600" cy="1325563"/>
          </a:xfrm>
        </p:spPr>
        <p:txBody>
          <a:bodyPr>
            <a:normAutofit/>
          </a:bodyPr>
          <a:lstStyle/>
          <a:p>
            <a:r>
              <a:rPr lang="hr-HR" b="0" dirty="0" smtClean="0"/>
              <a:t>EVIDENTIRANJE U E-DNEVNIKU</a:t>
            </a:r>
            <a:endParaRPr lang="hr-HR" b="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FC076BB-E9CC-4119-8AFF-B0BD2BE1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80" y="1140032"/>
            <a:ext cx="10515600" cy="5143810"/>
          </a:xfrm>
        </p:spPr>
        <p:txBody>
          <a:bodyPr>
            <a:normAutofit fontScale="92500"/>
          </a:bodyPr>
          <a:lstStyle/>
          <a:p>
            <a:r>
              <a:rPr lang="hr-HR" dirty="0"/>
              <a:t>Razrednici trebaju u e-imenik pod imenom i prezimenom učenika u </a:t>
            </a:r>
            <a:r>
              <a:rPr lang="hr-HR" u="sng" dirty="0"/>
              <a:t>izborniku – osobni podaci</a:t>
            </a:r>
            <a:r>
              <a:rPr lang="hr-HR" dirty="0"/>
              <a:t>, pod zabilješku staviti : klasa, </a:t>
            </a:r>
            <a:r>
              <a:rPr lang="hr-HR" dirty="0" err="1"/>
              <a:t>urbroj</a:t>
            </a:r>
            <a:r>
              <a:rPr lang="hr-HR" dirty="0"/>
              <a:t>, datum Rješenja, koji </a:t>
            </a:r>
            <a:r>
              <a:rPr lang="hr-HR" dirty="0" smtClean="0"/>
              <a:t>program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Učitelji za svakog učenika s teškoćama trebaju pisati </a:t>
            </a:r>
            <a:r>
              <a:rPr lang="hr-HR" dirty="0" smtClean="0"/>
              <a:t>slijedeće: </a:t>
            </a:r>
          </a:p>
          <a:p>
            <a:pPr marL="0" indent="0">
              <a:buNone/>
            </a:pPr>
            <a:r>
              <a:rPr lang="hr-HR" dirty="0"/>
              <a:t>	- u e-imeniku kod svakog učenika kliknemo </a:t>
            </a:r>
            <a:r>
              <a:rPr lang="hr-HR" b="1" dirty="0"/>
              <a:t>na predmet</a:t>
            </a:r>
            <a:r>
              <a:rPr lang="hr-HR" dirty="0"/>
              <a:t> , odemo na desnu stranu gdje su 3 </a:t>
            </a:r>
            <a:r>
              <a:rPr lang="hr-HR" dirty="0" smtClean="0"/>
              <a:t>crtice lijevo gore </a:t>
            </a:r>
            <a:r>
              <a:rPr lang="hr-HR" dirty="0"/>
              <a:t>i na dnu bi trebalo pisati ( a to unese razrednik ili učitelj tog predmeta) </a:t>
            </a:r>
            <a:r>
              <a:rPr lang="hr-HR" b="1" dirty="0"/>
              <a:t>Prilagodba sadržaja;</a:t>
            </a:r>
            <a:r>
              <a:rPr lang="hr-HR" dirty="0"/>
              <a:t> kliknemo na to mjesto i pišemo – realizacija </a:t>
            </a:r>
            <a:r>
              <a:rPr lang="hr-HR" dirty="0" smtClean="0"/>
              <a:t>ishoda </a:t>
            </a:r>
            <a:r>
              <a:rPr lang="hr-HR" dirty="0"/>
              <a:t>/ ostvarene zadaće za taj  mjesec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717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0ACC4E6-B8D4-42D5-9246-9AE5A435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hr-HR" b="0" dirty="0" smtClean="0"/>
              <a:t>IZVJEŠĆA</a:t>
            </a:r>
            <a:endParaRPr lang="hr-HR" b="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F16AE24-4BD2-4448-B9AE-2D0444AF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79" y="1527880"/>
            <a:ext cx="10911840" cy="418795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Izvješća je potrebno pisati da bi postojala evidencija praćenja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Obzirom da je dogovor da na mjesečnoj razini upisujete </a:t>
            </a:r>
            <a:r>
              <a:rPr lang="hr-HR" dirty="0" smtClean="0"/>
              <a:t> u e-imenik </a:t>
            </a:r>
            <a:r>
              <a:rPr lang="hr-HR" dirty="0"/>
              <a:t>realizaciju ishoda </a:t>
            </a:r>
            <a:r>
              <a:rPr lang="hr-HR" dirty="0" smtClean="0"/>
              <a:t>/ostvarene zadaće, nije potrebno </a:t>
            </a:r>
            <a:r>
              <a:rPr lang="hr-HR" dirty="0"/>
              <a:t>pisati </a:t>
            </a:r>
            <a:r>
              <a:rPr lang="hr-HR" dirty="0" smtClean="0"/>
              <a:t>izvješće o realizaciji PP-a na </a:t>
            </a:r>
            <a:r>
              <a:rPr lang="hr-HR" dirty="0"/>
              <a:t>kraju nastavne </a:t>
            </a:r>
            <a:r>
              <a:rPr lang="hr-HR" dirty="0" smtClean="0"/>
              <a:t>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8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4654C76-0DCF-4E39-A17D-BD37BC7D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53" y="139495"/>
            <a:ext cx="10515600" cy="822652"/>
          </a:xfrm>
        </p:spPr>
        <p:txBody>
          <a:bodyPr/>
          <a:lstStyle/>
          <a:p>
            <a:r>
              <a:rPr lang="hr-HR" dirty="0"/>
              <a:t>Još neke preporuke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E47F1C4-16F8-4E4A-B9F1-BA69F6FD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619"/>
            <a:ext cx="10515600" cy="4904344"/>
          </a:xfrm>
        </p:spPr>
        <p:txBody>
          <a:bodyPr>
            <a:normAutofit fontScale="92500"/>
          </a:bodyPr>
          <a:lstStyle/>
          <a:p>
            <a:r>
              <a:rPr lang="hr-HR" dirty="0"/>
              <a:t>Nastava na daljinu pokazala je da učitelji općenito nisu u potpunosti savladali vještinu reduciranja /sažimanja programa ili nastavnih </a:t>
            </a:r>
            <a:r>
              <a:rPr lang="hr-HR" dirty="0" smtClean="0"/>
              <a:t>sadržaja.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Neophodno reducirati gradivo, sadržaje, </a:t>
            </a:r>
            <a:r>
              <a:rPr lang="hr-HR" dirty="0" smtClean="0"/>
              <a:t>cjeline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Procijeniti obrazovne potrebe djeteta i prema tome pripremiti sadržaje koje će učenik moći </a:t>
            </a:r>
            <a:r>
              <a:rPr lang="hr-HR" dirty="0" smtClean="0"/>
              <a:t>savladati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Razne materijale, preporuke, postupke prilagodbe mogu se naći na Internetu, literaturi, i kod mene pitajte</a:t>
            </a:r>
          </a:p>
        </p:txBody>
      </p:sp>
    </p:spTree>
    <p:extLst>
      <p:ext uri="{BB962C8B-B14F-4D97-AF65-F5344CB8AC3E}">
        <p14:creationId xmlns:p14="http://schemas.microsoft.com/office/powerpoint/2010/main" val="2174908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573</Words>
  <Application>Microsoft Office PowerPoint</Application>
  <PresentationFormat>Prilagođeno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Aspekt</vt:lpstr>
      <vt:lpstr>Evidencija rada učenika s TUR</vt:lpstr>
      <vt:lpstr>POVOD</vt:lpstr>
      <vt:lpstr> UČENICI NAŠE  ŠKOLE   KOJI IMAJU   TUR </vt:lpstr>
      <vt:lpstr>RJEŠENJA, TEŠKOĆE I PREDMETI</vt:lpstr>
      <vt:lpstr>ODREĐIVANJE PREDMETA</vt:lpstr>
      <vt:lpstr>NAČIN PISANJA PROGRAMA - IOOP</vt:lpstr>
      <vt:lpstr>EVIDENTIRANJE U E-DNEVNIKU</vt:lpstr>
      <vt:lpstr>IZVJEŠĆA</vt:lpstr>
      <vt:lpstr>Još neke preporuke</vt:lpstr>
      <vt:lpstr>Potrebe naše djece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Evidencija rada učenika s TUR</dc:title>
  <dc:creator>Ingrid Šimičić</dc:creator>
  <cp:lastModifiedBy>škola</cp:lastModifiedBy>
  <cp:revision>16</cp:revision>
  <dcterms:created xsi:type="dcterms:W3CDTF">2020-07-17T08:47:36Z</dcterms:created>
  <dcterms:modified xsi:type="dcterms:W3CDTF">2020-09-09T09:26:08Z</dcterms:modified>
</cp:coreProperties>
</file>